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3"/>
  </p:notesMasterIdLst>
  <p:sldIdLst>
    <p:sldId id="256" r:id="rId5"/>
    <p:sldId id="257" r:id="rId6"/>
    <p:sldId id="258" r:id="rId7"/>
    <p:sldId id="264" r:id="rId8"/>
    <p:sldId id="269" r:id="rId9"/>
    <p:sldId id="260" r:id="rId10"/>
    <p:sldId id="272" r:id="rId11"/>
    <p:sldId id="271" r:id="rId12"/>
  </p:sldIdLst>
  <p:sldSz cx="9134475" cy="12179300" type="ledg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082"/>
    <a:srgbClr val="996633"/>
    <a:srgbClr val="A2A467"/>
    <a:srgbClr val="0C3F60"/>
    <a:srgbClr val="003296"/>
    <a:srgbClr val="002060"/>
    <a:srgbClr val="FF8B8B"/>
    <a:srgbClr val="8FDFE7"/>
    <a:srgbClr val="FFFF99"/>
    <a:srgbClr val="CADB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6E6954-1351-4DB7-907C-EDB7F19C4F1E}" v="8" dt="2026-06-02T21:29:13.4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4" autoAdjust="0"/>
    <p:restoredTop sz="91457" autoAdjust="0"/>
  </p:normalViewPr>
  <p:slideViewPr>
    <p:cSldViewPr snapToGrid="0">
      <p:cViewPr varScale="1">
        <p:scale>
          <a:sx n="33" d="100"/>
          <a:sy n="33" d="100"/>
        </p:scale>
        <p:origin x="25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0B333-72D7-44F9-8A96-77407DA5516D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E1AC8-E019-44AA-B492-A21053D4E5E5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46561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E1AC8-E019-44AA-B492-A21053D4E5E5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28141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086" y="1993233"/>
            <a:ext cx="7764304" cy="4240201"/>
          </a:xfrm>
        </p:spPr>
        <p:txBody>
          <a:bodyPr anchor="b"/>
          <a:lstStyle>
            <a:lvl1pPr algn="ctr">
              <a:defRPr sz="599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1810" y="6396953"/>
            <a:ext cx="6850856" cy="2940511"/>
          </a:xfrm>
        </p:spPr>
        <p:txBody>
          <a:bodyPr/>
          <a:lstStyle>
            <a:lvl1pPr marL="0" indent="0" algn="ctr">
              <a:buNone/>
              <a:defRPr sz="2398"/>
            </a:lvl1pPr>
            <a:lvl2pPr marL="456743" indent="0" algn="ctr">
              <a:buNone/>
              <a:defRPr sz="1998"/>
            </a:lvl2pPr>
            <a:lvl3pPr marL="913486" indent="0" algn="ctr">
              <a:buNone/>
              <a:defRPr sz="1798"/>
            </a:lvl3pPr>
            <a:lvl4pPr marL="1370228" indent="0" algn="ctr">
              <a:buNone/>
              <a:defRPr sz="1598"/>
            </a:lvl4pPr>
            <a:lvl5pPr marL="1826971" indent="0" algn="ctr">
              <a:buNone/>
              <a:defRPr sz="1598"/>
            </a:lvl5pPr>
            <a:lvl6pPr marL="2283714" indent="0" algn="ctr">
              <a:buNone/>
              <a:defRPr sz="1598"/>
            </a:lvl6pPr>
            <a:lvl7pPr marL="2740457" indent="0" algn="ctr">
              <a:buNone/>
              <a:defRPr sz="1598"/>
            </a:lvl7pPr>
            <a:lvl8pPr marL="3197200" indent="0" algn="ctr">
              <a:buNone/>
              <a:defRPr sz="1598"/>
            </a:lvl8pPr>
            <a:lvl9pPr marL="3653942" indent="0" algn="ctr">
              <a:buNone/>
              <a:defRPr sz="1598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02135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5305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6859" y="648435"/>
            <a:ext cx="1969621" cy="1032139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7995" y="648435"/>
            <a:ext cx="5794683" cy="1032139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3158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49307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238" y="3036371"/>
            <a:ext cx="7878485" cy="5066250"/>
          </a:xfrm>
        </p:spPr>
        <p:txBody>
          <a:bodyPr anchor="b"/>
          <a:lstStyle>
            <a:lvl1pPr>
              <a:defRPr sz="599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238" y="8150549"/>
            <a:ext cx="7878485" cy="2664221"/>
          </a:xfrm>
        </p:spPr>
        <p:txBody>
          <a:bodyPr/>
          <a:lstStyle>
            <a:lvl1pPr marL="0" indent="0">
              <a:buNone/>
              <a:defRPr sz="2398">
                <a:solidFill>
                  <a:schemeClr val="tx1">
                    <a:tint val="82000"/>
                  </a:schemeClr>
                </a:solidFill>
              </a:defRPr>
            </a:lvl1pPr>
            <a:lvl2pPr marL="456743" indent="0">
              <a:buNone/>
              <a:defRPr sz="1998">
                <a:solidFill>
                  <a:schemeClr val="tx1">
                    <a:tint val="82000"/>
                  </a:schemeClr>
                </a:solidFill>
              </a:defRPr>
            </a:lvl2pPr>
            <a:lvl3pPr marL="913486" indent="0">
              <a:buNone/>
              <a:defRPr sz="1798">
                <a:solidFill>
                  <a:schemeClr val="tx1">
                    <a:tint val="82000"/>
                  </a:schemeClr>
                </a:solidFill>
              </a:defRPr>
            </a:lvl3pPr>
            <a:lvl4pPr marL="1370228" indent="0">
              <a:buNone/>
              <a:defRPr sz="1598">
                <a:solidFill>
                  <a:schemeClr val="tx1">
                    <a:tint val="82000"/>
                  </a:schemeClr>
                </a:solidFill>
              </a:defRPr>
            </a:lvl4pPr>
            <a:lvl5pPr marL="1826971" indent="0">
              <a:buNone/>
              <a:defRPr sz="1598">
                <a:solidFill>
                  <a:schemeClr val="tx1">
                    <a:tint val="82000"/>
                  </a:schemeClr>
                </a:solidFill>
              </a:defRPr>
            </a:lvl5pPr>
            <a:lvl6pPr marL="2283714" indent="0">
              <a:buNone/>
              <a:defRPr sz="1598">
                <a:solidFill>
                  <a:schemeClr val="tx1">
                    <a:tint val="82000"/>
                  </a:schemeClr>
                </a:solidFill>
              </a:defRPr>
            </a:lvl6pPr>
            <a:lvl7pPr marL="2740457" indent="0">
              <a:buNone/>
              <a:defRPr sz="1598">
                <a:solidFill>
                  <a:schemeClr val="tx1">
                    <a:tint val="82000"/>
                  </a:schemeClr>
                </a:solidFill>
              </a:defRPr>
            </a:lvl7pPr>
            <a:lvl8pPr marL="3197200" indent="0">
              <a:buNone/>
              <a:defRPr sz="1598">
                <a:solidFill>
                  <a:schemeClr val="tx1">
                    <a:tint val="82000"/>
                  </a:schemeClr>
                </a:solidFill>
              </a:defRPr>
            </a:lvl8pPr>
            <a:lvl9pPr marL="3653942" indent="0">
              <a:buNone/>
              <a:defRPr sz="1598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59960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7995" y="3242175"/>
            <a:ext cx="3882152" cy="77276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4328" y="3242175"/>
            <a:ext cx="3882152" cy="77276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02641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5" y="648437"/>
            <a:ext cx="7878485" cy="23541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186" y="2985621"/>
            <a:ext cx="3864310" cy="1463207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186" y="4448828"/>
            <a:ext cx="3864310" cy="654355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4328" y="2985621"/>
            <a:ext cx="3883342" cy="1463207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328" y="4448828"/>
            <a:ext cx="3883342" cy="654355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6702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2929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6099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5" y="811953"/>
            <a:ext cx="2946106" cy="2841837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3342" y="1753596"/>
            <a:ext cx="4624328" cy="8655197"/>
          </a:xfrm>
        </p:spPr>
        <p:txBody>
          <a:bodyPr/>
          <a:lstStyle>
            <a:lvl1pPr>
              <a:defRPr sz="3197"/>
            </a:lvl1pPr>
            <a:lvl2pPr>
              <a:defRPr sz="2797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  <a:lvl6pPr>
              <a:defRPr sz="1998"/>
            </a:lvl6pPr>
            <a:lvl7pPr>
              <a:defRPr sz="1998"/>
            </a:lvl7pPr>
            <a:lvl8pPr>
              <a:defRPr sz="1998"/>
            </a:lvl8pPr>
            <a:lvl9pPr>
              <a:defRPr sz="199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185" y="3653790"/>
            <a:ext cx="2946106" cy="6769098"/>
          </a:xfrm>
        </p:spPr>
        <p:txBody>
          <a:bodyPr/>
          <a:lstStyle>
            <a:lvl1pPr marL="0" indent="0">
              <a:buNone/>
              <a:defRPr sz="1598"/>
            </a:lvl1pPr>
            <a:lvl2pPr marL="456743" indent="0">
              <a:buNone/>
              <a:defRPr sz="1399"/>
            </a:lvl2pPr>
            <a:lvl3pPr marL="913486" indent="0">
              <a:buNone/>
              <a:defRPr sz="1199"/>
            </a:lvl3pPr>
            <a:lvl4pPr marL="1370228" indent="0">
              <a:buNone/>
              <a:defRPr sz="999"/>
            </a:lvl4pPr>
            <a:lvl5pPr marL="1826971" indent="0">
              <a:buNone/>
              <a:defRPr sz="999"/>
            </a:lvl5pPr>
            <a:lvl6pPr marL="2283714" indent="0">
              <a:buNone/>
              <a:defRPr sz="999"/>
            </a:lvl6pPr>
            <a:lvl7pPr marL="2740457" indent="0">
              <a:buNone/>
              <a:defRPr sz="999"/>
            </a:lvl7pPr>
            <a:lvl8pPr marL="3197200" indent="0">
              <a:buNone/>
              <a:defRPr sz="999"/>
            </a:lvl8pPr>
            <a:lvl9pPr marL="3653942" indent="0">
              <a:buNone/>
              <a:defRPr sz="99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67165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5" y="811953"/>
            <a:ext cx="2946106" cy="2841837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3342" y="1753596"/>
            <a:ext cx="4624328" cy="8655197"/>
          </a:xfrm>
        </p:spPr>
        <p:txBody>
          <a:bodyPr anchor="t"/>
          <a:lstStyle>
            <a:lvl1pPr marL="0" indent="0">
              <a:buNone/>
              <a:defRPr sz="3197"/>
            </a:lvl1pPr>
            <a:lvl2pPr marL="456743" indent="0">
              <a:buNone/>
              <a:defRPr sz="2797"/>
            </a:lvl2pPr>
            <a:lvl3pPr marL="913486" indent="0">
              <a:buNone/>
              <a:defRPr sz="2398"/>
            </a:lvl3pPr>
            <a:lvl4pPr marL="1370228" indent="0">
              <a:buNone/>
              <a:defRPr sz="1998"/>
            </a:lvl4pPr>
            <a:lvl5pPr marL="1826971" indent="0">
              <a:buNone/>
              <a:defRPr sz="1998"/>
            </a:lvl5pPr>
            <a:lvl6pPr marL="2283714" indent="0">
              <a:buNone/>
              <a:defRPr sz="1998"/>
            </a:lvl6pPr>
            <a:lvl7pPr marL="2740457" indent="0">
              <a:buNone/>
              <a:defRPr sz="1998"/>
            </a:lvl7pPr>
            <a:lvl8pPr marL="3197200" indent="0">
              <a:buNone/>
              <a:defRPr sz="1998"/>
            </a:lvl8pPr>
            <a:lvl9pPr marL="3653942" indent="0">
              <a:buNone/>
              <a:defRPr sz="1998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185" y="3653790"/>
            <a:ext cx="2946106" cy="6769098"/>
          </a:xfrm>
        </p:spPr>
        <p:txBody>
          <a:bodyPr/>
          <a:lstStyle>
            <a:lvl1pPr marL="0" indent="0">
              <a:buNone/>
              <a:defRPr sz="1598"/>
            </a:lvl1pPr>
            <a:lvl2pPr marL="456743" indent="0">
              <a:buNone/>
              <a:defRPr sz="1399"/>
            </a:lvl2pPr>
            <a:lvl3pPr marL="913486" indent="0">
              <a:buNone/>
              <a:defRPr sz="1199"/>
            </a:lvl3pPr>
            <a:lvl4pPr marL="1370228" indent="0">
              <a:buNone/>
              <a:defRPr sz="999"/>
            </a:lvl4pPr>
            <a:lvl5pPr marL="1826971" indent="0">
              <a:buNone/>
              <a:defRPr sz="999"/>
            </a:lvl5pPr>
            <a:lvl6pPr marL="2283714" indent="0">
              <a:buNone/>
              <a:defRPr sz="999"/>
            </a:lvl6pPr>
            <a:lvl7pPr marL="2740457" indent="0">
              <a:buNone/>
              <a:defRPr sz="999"/>
            </a:lvl7pPr>
            <a:lvl8pPr marL="3197200" indent="0">
              <a:buNone/>
              <a:defRPr sz="999"/>
            </a:lvl8pPr>
            <a:lvl9pPr marL="3653942" indent="0">
              <a:buNone/>
              <a:defRPr sz="99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19241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7995" y="648437"/>
            <a:ext cx="7878485" cy="2354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995" y="3242175"/>
            <a:ext cx="7878485" cy="7727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7995" y="11288409"/>
            <a:ext cx="2055257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564C9A-2B7E-45F1-A48C-92C51C2F7C86}" type="datetimeFigureOut">
              <a:rPr lang="es-AR" smtClean="0"/>
              <a:t>11/6/2026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5795" y="11288409"/>
            <a:ext cx="3082885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1223" y="11288409"/>
            <a:ext cx="2055257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EE393E-D98B-471D-B497-502B07E5D744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7493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3486" rtl="0" eaLnBrk="1" latinLnBrk="0" hangingPunct="1">
        <a:lnSpc>
          <a:spcPct val="90000"/>
        </a:lnSpc>
        <a:spcBef>
          <a:spcPct val="0"/>
        </a:spcBef>
        <a:buNone/>
        <a:defRPr sz="43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71" indent="-228371" algn="l" defTabSz="91348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97" kern="1200">
          <a:solidFill>
            <a:schemeClr val="tx1"/>
          </a:solidFill>
          <a:latin typeface="+mn-lt"/>
          <a:ea typeface="+mn-ea"/>
          <a:cs typeface="+mn-cs"/>
        </a:defRPr>
      </a:lvl1pPr>
      <a:lvl2pPr marL="685114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141857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98600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5343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2085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8828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571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314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86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28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1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4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457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2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ade.edu.ar/sites/business-school/capacitacion-ejecutiva/change-management/aranceles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6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8898946B-4788-E1F8-32CB-3C4F2AF7EEC8}"/>
              </a:ext>
            </a:extLst>
          </p:cNvPr>
          <p:cNvSpPr txBox="1"/>
          <p:nvPr/>
        </p:nvSpPr>
        <p:spPr>
          <a:xfrm>
            <a:off x="1459271" y="4168622"/>
            <a:ext cx="7476478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 </a:t>
            </a:r>
            <a:r>
              <a:rPr lang="es-AR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Management</a:t>
            </a:r>
            <a:r>
              <a:rPr lang="es-AR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s-AR" sz="4000" i="1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s-AR" sz="4000" i="1" dirty="0">
                <a:solidFill>
                  <a:schemeClr val="bg1"/>
                </a:solidFill>
                <a:latin typeface="Abadi" panose="020B0604020104020204" pitchFamily="34" charset="0"/>
              </a:rPr>
              <a:t>Virtual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4F992641-75C4-CC5F-21B7-9DFB734880D3}"/>
              </a:ext>
            </a:extLst>
          </p:cNvPr>
          <p:cNvCxnSpPr>
            <a:cxnSpLocks/>
          </p:cNvCxnSpPr>
          <p:nvPr/>
        </p:nvCxnSpPr>
        <p:spPr>
          <a:xfrm>
            <a:off x="1408616" y="4302793"/>
            <a:ext cx="50655" cy="1786857"/>
          </a:xfrm>
          <a:prstGeom prst="line">
            <a:avLst/>
          </a:prstGeom>
          <a:ln>
            <a:solidFill>
              <a:srgbClr val="A2A46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Imagen 31">
            <a:extLst>
              <a:ext uri="{FF2B5EF4-FFF2-40B4-BE49-F238E27FC236}">
                <a16:creationId xmlns:a16="http://schemas.microsoft.com/office/drawing/2014/main" id="{316396B7-A743-225B-6F79-94DEC2D61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0959930"/>
            <a:ext cx="5934903" cy="121937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E2EBDDD6-2D2D-A76F-EFF1-61415B6F6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528" y="0"/>
            <a:ext cx="6420746" cy="348917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9ADAEB6-96D7-4F90-8773-C647D161B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0782" y="9957157"/>
            <a:ext cx="3028762" cy="195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26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7877E7BB-4068-BFED-09CC-90247AA1E33F}"/>
              </a:ext>
            </a:extLst>
          </p:cNvPr>
          <p:cNvSpPr txBox="1"/>
          <p:nvPr/>
        </p:nvSpPr>
        <p:spPr>
          <a:xfrm>
            <a:off x="1073755" y="1257558"/>
            <a:ext cx="7293873" cy="9664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AR" sz="2800" b="1" dirty="0">
              <a:solidFill>
                <a:srgbClr val="99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AR" sz="2800" b="1" dirty="0">
                <a:solidFill>
                  <a:srgbClr val="99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 Management </a:t>
            </a:r>
          </a:p>
          <a:p>
            <a:endParaRPr lang="es-AR" sz="2800" b="1" dirty="0">
              <a:solidFill>
                <a:srgbClr val="156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AR" sz="28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Acerca del programa</a:t>
            </a:r>
          </a:p>
          <a:p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Dentro del entorno BANI en el que vivimos, un entorno </a:t>
            </a:r>
            <a:r>
              <a:rPr lang="es-ES" sz="1800" kern="5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brittle</a:t>
            </a:r>
            <a:r>
              <a:rPr lang="es-ES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 (frágil, quebradizo), ansioso, no lineal e incomprensible, es decir, la capacidad de anticiparnos y reaccionar a los cambios debe ser primordial. Debemos ser capaces de adaptarnos de forma rápida y eficaz a los nuevos escenarios que se nos presentan y crear nuevas oportunidades en aquellos entornos con una alta incertidumbre, lo que nos dotará de importantes ventajas competitivas.</a:t>
            </a:r>
          </a:p>
          <a:p>
            <a:endParaRPr lang="es-AR" sz="1800" kern="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s-ES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Por eso, la competencia de </a:t>
            </a:r>
            <a:r>
              <a:rPr lang="es-ES" sz="1800" b="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gestión del cambio</a:t>
            </a:r>
            <a:r>
              <a:rPr lang="es-ES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, que tradicionalmente la hemos llamado así, aunque quizás sería más adecuado llamarla liderazgo del cambio, es hoy en día, </a:t>
            </a:r>
            <a:r>
              <a:rPr lang="es-ES" sz="1800" b="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una competencia </a:t>
            </a:r>
            <a:r>
              <a:rPr lang="es-ES" sz="1800" i="1" kern="5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core</a:t>
            </a:r>
            <a:r>
              <a:rPr lang="es-ES" sz="1800" i="1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. </a:t>
            </a:r>
            <a:r>
              <a:rPr lang="es-ES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Además, ésta debe estar presente tanto en personas como en organizaciones para poder afrontar con garantías de éxito la volatilidad e incertidumbre del entorno que nos rodea.</a:t>
            </a:r>
            <a:endParaRPr lang="es-AR" sz="1800" kern="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s-ES" sz="1800" kern="5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Gestionar adecuadamente un cambio está directamente relacionado con la rapidez en la que aprendemos de él.</a:t>
            </a:r>
            <a:endParaRPr lang="es-AR" sz="1800" kern="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AR" sz="26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Inicio: </a:t>
            </a:r>
            <a:r>
              <a:rPr lang="es-AR" sz="2600" b="1" dirty="0">
                <a:latin typeface="Calibri" panose="020F0502020204030204" pitchFamily="34" charset="0"/>
                <a:cs typeface="Calibri" panose="020F0502020204030204" pitchFamily="34" charset="0"/>
              </a:rPr>
              <a:t>25 de agosto</a:t>
            </a:r>
          </a:p>
          <a:p>
            <a:r>
              <a:rPr lang="es-AR" sz="26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Finalización: </a:t>
            </a:r>
            <a:r>
              <a:rPr lang="es-AR" sz="2600" b="1" dirty="0">
                <a:latin typeface="Calibri" panose="020F0502020204030204" pitchFamily="34" charset="0"/>
                <a:cs typeface="Calibri" panose="020F0502020204030204" pitchFamily="34" charset="0"/>
              </a:rPr>
              <a:t>22 de septiembre</a:t>
            </a:r>
          </a:p>
          <a:p>
            <a:r>
              <a:rPr lang="es-AR" sz="26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Clases: </a:t>
            </a:r>
            <a:r>
              <a:rPr lang="es-AR" sz="2600" b="1" dirty="0">
                <a:latin typeface="Calibri" panose="020F0502020204030204" pitchFamily="34" charset="0"/>
                <a:cs typeface="Calibri" panose="020F0502020204030204" pitchFamily="34" charset="0"/>
              </a:rPr>
              <a:t>martes, de 19 a 22 </a:t>
            </a:r>
            <a:r>
              <a:rPr lang="es-AR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hs</a:t>
            </a:r>
            <a:r>
              <a:rPr lang="es-AR" sz="26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412E986D-3518-51B1-547F-EC85C4B439A6}"/>
              </a:ext>
            </a:extLst>
          </p:cNvPr>
          <p:cNvSpPr/>
          <p:nvPr/>
        </p:nvSpPr>
        <p:spPr>
          <a:xfrm>
            <a:off x="-16621" y="11046507"/>
            <a:ext cx="9134475" cy="11587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11D5B268-A016-CC37-7EC9-0E4B56C3C47D}"/>
              </a:ext>
            </a:extLst>
          </p:cNvPr>
          <p:cNvSpPr/>
          <p:nvPr/>
        </p:nvSpPr>
        <p:spPr>
          <a:xfrm>
            <a:off x="-16623" y="-42244"/>
            <a:ext cx="9134475" cy="10456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AR" sz="3600" dirty="0">
              <a:solidFill>
                <a:srgbClr val="FFFF99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6CD45A4-DF9E-63D0-12DD-EF1DD526C8F9}"/>
              </a:ext>
            </a:extLst>
          </p:cNvPr>
          <p:cNvSpPr/>
          <p:nvPr/>
        </p:nvSpPr>
        <p:spPr>
          <a:xfrm>
            <a:off x="-14206" y="912894"/>
            <a:ext cx="9162885" cy="245858"/>
          </a:xfrm>
          <a:prstGeom prst="rect">
            <a:avLst/>
          </a:prstGeom>
          <a:solidFill>
            <a:srgbClr val="A2A4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3542172-6FA8-B985-E53D-A01BE3CE8DC7}"/>
              </a:ext>
            </a:extLst>
          </p:cNvPr>
          <p:cNvSpPr/>
          <p:nvPr/>
        </p:nvSpPr>
        <p:spPr>
          <a:xfrm>
            <a:off x="1047191" y="9558817"/>
            <a:ext cx="7320437" cy="1332333"/>
          </a:xfrm>
          <a:prstGeom prst="rect">
            <a:avLst/>
          </a:prstGeom>
          <a:noFill/>
          <a:ln w="28575">
            <a:solidFill>
              <a:srgbClr val="1560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AR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420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dibujo de un edificio&#10;&#10;Descripción generada automáticamente con confianza media">
            <a:extLst>
              <a:ext uri="{FF2B5EF4-FFF2-40B4-BE49-F238E27FC236}">
                <a16:creationId xmlns:a16="http://schemas.microsoft.com/office/drawing/2014/main" id="{0977FD11-E494-6557-0253-114417B9C22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565" y="5786401"/>
            <a:ext cx="9886226" cy="572370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A7DF2A3-5607-7DD9-B4BF-2E795D092975}"/>
              </a:ext>
            </a:extLst>
          </p:cNvPr>
          <p:cNvSpPr/>
          <p:nvPr/>
        </p:nvSpPr>
        <p:spPr>
          <a:xfrm>
            <a:off x="0" y="11020548"/>
            <a:ext cx="9151097" cy="11587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AR" sz="480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0C7E13B-6081-1EC7-A593-47C3CF81C1AA}"/>
              </a:ext>
            </a:extLst>
          </p:cNvPr>
          <p:cNvSpPr txBox="1"/>
          <p:nvPr/>
        </p:nvSpPr>
        <p:spPr>
          <a:xfrm>
            <a:off x="779402" y="1349560"/>
            <a:ext cx="7592292" cy="95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996633"/>
              </a:buClr>
              <a:buSzPct val="135000"/>
            </a:pPr>
            <a:r>
              <a:rPr lang="es-AR" sz="28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Objetivos del Programa</a:t>
            </a:r>
          </a:p>
          <a:p>
            <a:pPr marL="171450" lvl="0" indent="-171450">
              <a:spcAft>
                <a:spcPts val="0"/>
              </a:spcAft>
              <a:buClr>
                <a:srgbClr val="996633"/>
              </a:buClr>
              <a:buFont typeface="Arial" panose="020B0604020202020204" pitchFamily="34" charset="0"/>
              <a:buChar char="•"/>
            </a:pPr>
            <a:r>
              <a:rPr lang="es-ES" kern="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Planificar, organizar y guiar una iniciativa de cambio.</a:t>
            </a:r>
            <a:endParaRPr lang="es-AR" kern="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71450" lvl="0" indent="-171450" hangingPunct="0">
              <a:spcAft>
                <a:spcPts val="0"/>
              </a:spcAft>
              <a:buClr>
                <a:srgbClr val="996633"/>
              </a:buClr>
              <a:buFont typeface="Arial" panose="020B0604020202020204" pitchFamily="34" charset="0"/>
              <a:buChar char="•"/>
            </a:pPr>
            <a:r>
              <a:rPr lang="es-ES" kern="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Identificar agentes de cambio dentro de la organización que puedan acelerar la implantación del mismo.</a:t>
            </a:r>
            <a:endParaRPr lang="es-AR" kern="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71450" lvl="0" indent="-171450" hangingPunct="0">
              <a:spcAft>
                <a:spcPts val="0"/>
              </a:spcAft>
              <a:buClr>
                <a:srgbClr val="996633"/>
              </a:buClr>
              <a:buFont typeface="Arial" panose="020B0604020202020204" pitchFamily="34" charset="0"/>
              <a:buChar char="•"/>
            </a:pPr>
            <a:r>
              <a:rPr lang="es-ES" kern="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Trabajar estrategias para minimizar la resistencia al cambio.</a:t>
            </a:r>
            <a:endParaRPr lang="es-AR" kern="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71450" lvl="0" indent="-171450" hangingPunct="0">
              <a:spcAft>
                <a:spcPts val="0"/>
              </a:spcAft>
              <a:buClr>
                <a:srgbClr val="996633"/>
              </a:buClr>
              <a:buFont typeface="Arial" panose="020B0604020202020204" pitchFamily="34" charset="0"/>
              <a:buChar char="•"/>
            </a:pPr>
            <a:r>
              <a:rPr lang="es-ES" kern="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Producir resultados rápidos alrededor de los factores principales que ayuden o impidan las iniciativas de cambio.</a:t>
            </a:r>
            <a:endParaRPr lang="es-AR" kern="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71450" lvl="0" indent="-171450" hangingPunct="0">
              <a:spcAft>
                <a:spcPts val="0"/>
              </a:spcAft>
              <a:buClr>
                <a:srgbClr val="996633"/>
              </a:buClr>
              <a:buFont typeface="Arial" panose="020B0604020202020204" pitchFamily="34" charset="0"/>
              <a:buChar char="•"/>
            </a:pPr>
            <a:r>
              <a:rPr lang="es-ES" kern="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Ejercitar las competencias de manejo del cambio, para actuar como un agente que puede influir en su organización.</a:t>
            </a:r>
            <a:endParaRPr lang="es-AR" kern="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71450" lvl="0" indent="-171450" hangingPunct="0">
              <a:spcAft>
                <a:spcPts val="0"/>
              </a:spcAft>
              <a:buClr>
                <a:srgbClr val="996633"/>
              </a:buClr>
              <a:buFont typeface="Arial" panose="020B0604020202020204" pitchFamily="34" charset="0"/>
              <a:buChar char="•"/>
            </a:pPr>
            <a:r>
              <a:rPr lang="es-ES" kern="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Comprender el rol de los/as Líderes en los cambios organizacionales.</a:t>
            </a:r>
            <a:endParaRPr lang="es-AR" kern="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71450" lvl="0" indent="-171450" hangingPunct="0">
              <a:spcAft>
                <a:spcPts val="0"/>
              </a:spcAft>
              <a:buClr>
                <a:srgbClr val="996633"/>
              </a:buClr>
              <a:buFont typeface="Arial" panose="020B0604020202020204" pitchFamily="34" charset="0"/>
              <a:buChar char="•"/>
            </a:pPr>
            <a:r>
              <a:rPr lang="es-ES" kern="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Contar con herramientas y metodologías para ayudar a los líderes y personas clave a implementar el proceso de cambio.</a:t>
            </a:r>
            <a:endParaRPr lang="es-AR" kern="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endParaRPr lang="es-AR" b="1" dirty="0">
              <a:solidFill>
                <a:srgbClr val="156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endParaRPr lang="es-AR" b="1" dirty="0">
              <a:solidFill>
                <a:srgbClr val="156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996633"/>
              </a:buClr>
              <a:buSzPct val="135000"/>
            </a:pPr>
            <a:r>
              <a:rPr lang="es-AR" sz="28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Destinatarios </a:t>
            </a:r>
          </a:p>
          <a:p>
            <a:pPr>
              <a:buClr>
                <a:srgbClr val="996633"/>
              </a:buClr>
              <a:buSzPct val="135000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El programa está dirigido a líderes organizacionales que estén llevando adelante o bien que deseen comenzar a liderar procesos de cambio. Personas que, desde su rol en la organización, dueños de Pymes, gerentes de línea media o alta, en todas las áreas e industrias, se encuentren con el desafío de implementar cambios organizacionales.</a:t>
            </a:r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79388">
              <a:buClr>
                <a:srgbClr val="996633"/>
              </a:buClr>
            </a:pPr>
            <a:r>
              <a:rPr lang="es-AR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  <a:p>
            <a:pPr defTabSz="179388">
              <a:buClr>
                <a:srgbClr val="996633"/>
              </a:buClr>
            </a:pPr>
            <a:endParaRPr lang="es-AR" b="1" dirty="0">
              <a:solidFill>
                <a:srgbClr val="156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79388">
              <a:buClr>
                <a:srgbClr val="996633"/>
              </a:buClr>
            </a:pPr>
            <a:r>
              <a:rPr lang="es-AR" sz="28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Metodología de enseñanza</a:t>
            </a:r>
          </a:p>
          <a:p>
            <a:pPr marL="265113" indent="-265113" defTabSz="179388">
              <a:spcAft>
                <a:spcPts val="0"/>
              </a:spcAft>
              <a:buClr>
                <a:srgbClr val="996633"/>
              </a:buClr>
              <a:buFont typeface="Arial" panose="020B0604020202020204" pitchFamily="34" charset="0"/>
              <a:buChar char="•"/>
            </a:pPr>
            <a:r>
              <a:rPr lang="es-A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Clases sincrónicas semanales con MS </a:t>
            </a:r>
            <a:r>
              <a:rPr lang="es-AR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Teams</a:t>
            </a:r>
            <a:r>
              <a:rPr lang="es-A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 de 3 horas.</a:t>
            </a:r>
            <a:endParaRPr lang="es-ES" dirty="0"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265113" indent="-265113" defTabSz="179388">
              <a:spcAft>
                <a:spcPts val="0"/>
              </a:spcAft>
              <a:buClr>
                <a:srgbClr val="996633"/>
              </a:buClr>
              <a:buFont typeface="Arial" panose="020B0604020202020204" pitchFamily="34" charset="0"/>
              <a:buChar char="•"/>
            </a:pPr>
            <a:r>
              <a:rPr lang="es-A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Actividades de análisis y debate colaborativo de temas (puede ser individual o grupal).</a:t>
            </a:r>
            <a:endParaRPr lang="es-ES" dirty="0"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265113" indent="-265113" defTabSz="179388">
              <a:spcAft>
                <a:spcPts val="0"/>
              </a:spcAft>
              <a:buClr>
                <a:srgbClr val="996633"/>
              </a:buClr>
              <a:buFont typeface="Arial" panose="020B0604020202020204" pitchFamily="34" charset="0"/>
              <a:buChar char="•"/>
            </a:pPr>
            <a:r>
              <a:rPr lang="es-A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Trabajo en Equipo con transferencia al contexto laboral o profesional.</a:t>
            </a:r>
            <a:endParaRPr lang="es-ES" dirty="0"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265113" indent="-265113" defTabSz="179388">
              <a:spcAft>
                <a:spcPts val="0"/>
              </a:spcAft>
              <a:buClr>
                <a:srgbClr val="996633"/>
              </a:buClr>
              <a:buFont typeface="Arial" panose="020B0604020202020204" pitchFamily="34" charset="0"/>
              <a:buChar char="•"/>
            </a:pPr>
            <a:r>
              <a:rPr lang="es-A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Lectura de capítulos de libros, artículos de publicaciones de negocios y notas técnicas.</a:t>
            </a:r>
            <a:endParaRPr lang="es-ES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endParaRPr lang="es-AR" b="1" dirty="0">
              <a:solidFill>
                <a:srgbClr val="156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endParaRPr lang="es-AR" b="1" dirty="0">
              <a:solidFill>
                <a:srgbClr val="156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996633"/>
              </a:buClr>
              <a:buSzPct val="135000"/>
            </a:pPr>
            <a:endParaRPr lang="es-A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D03756D-6685-E37C-B1CB-A86E2DFAD421}"/>
              </a:ext>
            </a:extLst>
          </p:cNvPr>
          <p:cNvSpPr/>
          <p:nvPr/>
        </p:nvSpPr>
        <p:spPr>
          <a:xfrm>
            <a:off x="0" y="1"/>
            <a:ext cx="9134475" cy="9343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7B83803-E46D-A9F6-F9A5-93FD58E43A5A}"/>
              </a:ext>
            </a:extLst>
          </p:cNvPr>
          <p:cNvSpPr/>
          <p:nvPr/>
        </p:nvSpPr>
        <p:spPr>
          <a:xfrm>
            <a:off x="-14206" y="912894"/>
            <a:ext cx="9162885" cy="245858"/>
          </a:xfrm>
          <a:prstGeom prst="rect">
            <a:avLst/>
          </a:prstGeom>
          <a:solidFill>
            <a:srgbClr val="A2A4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54915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FA4AA41-0FE5-7E1E-75D3-A4B3DDBD52D7}"/>
              </a:ext>
            </a:extLst>
          </p:cNvPr>
          <p:cNvSpPr/>
          <p:nvPr/>
        </p:nvSpPr>
        <p:spPr>
          <a:xfrm>
            <a:off x="0" y="22058"/>
            <a:ext cx="9134475" cy="7501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EE96CFD-6957-72CE-FDE6-F9DEAEC22B74}"/>
              </a:ext>
            </a:extLst>
          </p:cNvPr>
          <p:cNvSpPr/>
          <p:nvPr/>
        </p:nvSpPr>
        <p:spPr>
          <a:xfrm>
            <a:off x="0" y="11201400"/>
            <a:ext cx="9134475" cy="9778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FCA2FB7-1865-A468-F3C2-3B517E466EBB}"/>
              </a:ext>
            </a:extLst>
          </p:cNvPr>
          <p:cNvSpPr txBox="1"/>
          <p:nvPr/>
        </p:nvSpPr>
        <p:spPr>
          <a:xfrm>
            <a:off x="1144522" y="1270122"/>
            <a:ext cx="6845430" cy="9741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8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de estudio</a:t>
            </a:r>
          </a:p>
          <a:p>
            <a:endParaRPr lang="es-AR" sz="2800" b="1" dirty="0">
              <a:solidFill>
                <a:srgbClr val="156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Módulo 1 - Entornos cambiantes y su impacto en nuestras organizaciones. El impacto del cambio a nivel Organizacional</a:t>
            </a:r>
          </a:p>
          <a:p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Análisis del cambio en 3 niveles: entorno, tecnología y personas.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Del cambio como excepción al cambio como normalidad.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Cambio y Transformación.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3 competencias organizacionales para afrontar cambios.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Herramienta: ¿Mi organización está preparada para cambiar? - Autodiagnóstico.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3 componentes clave para desarrollar cambios organizacionales: Estrategia – Estructura – Cultura.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Herramienta: Mapa de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stakeholders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Aplicación.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Modelo de gestión del cambio organizacional.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Tipos de cultura organizacional.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Herramienta: Diagnóstico cultural. ¿Cómo utilizarla?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156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Módulo 2 - Liderazgo de procesos de cambio</a:t>
            </a:r>
          </a:p>
          <a:p>
            <a:endParaRPr lang="es-ES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¿Cómo desarrollar la flexibilidad y adaptabilidad en las personas de mi equipo?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Liderando procesos de cambio: Liderazgo Situacional.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El liderazgo y cómo enfrentar los desafíos del cambio.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Herramienta: estilos personales.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Estrategias para incentivar los cambios en las distintas personas de mi equipo. Conformación y alineación de equipo (roles y responsabilidades, valores del equipo).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Dinámicas de integración. Innovación. Espacios de reflexión. Motivación y reconocimiento del equipo.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Mapeo de mi equipo.</a:t>
            </a:r>
          </a:p>
          <a:p>
            <a:endParaRPr lang="es-AR" sz="2300" b="1" dirty="0">
              <a:solidFill>
                <a:srgbClr val="0C3F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CABB26B-382D-994A-5512-E571F2C6D8C5}"/>
              </a:ext>
            </a:extLst>
          </p:cNvPr>
          <p:cNvSpPr/>
          <p:nvPr/>
        </p:nvSpPr>
        <p:spPr>
          <a:xfrm>
            <a:off x="0" y="781248"/>
            <a:ext cx="9134475" cy="181148"/>
          </a:xfrm>
          <a:prstGeom prst="rect">
            <a:avLst/>
          </a:prstGeom>
          <a:solidFill>
            <a:srgbClr val="A2A4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17705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FA4AA41-0FE5-7E1E-75D3-A4B3DDBD52D7}"/>
              </a:ext>
            </a:extLst>
          </p:cNvPr>
          <p:cNvSpPr/>
          <p:nvPr/>
        </p:nvSpPr>
        <p:spPr>
          <a:xfrm>
            <a:off x="0" y="22058"/>
            <a:ext cx="9134475" cy="7501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EE96CFD-6957-72CE-FDE6-F9DEAEC22B74}"/>
              </a:ext>
            </a:extLst>
          </p:cNvPr>
          <p:cNvSpPr/>
          <p:nvPr/>
        </p:nvSpPr>
        <p:spPr>
          <a:xfrm>
            <a:off x="0" y="11201400"/>
            <a:ext cx="9134475" cy="9778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FCA2FB7-1865-A468-F3C2-3B517E466EBB}"/>
              </a:ext>
            </a:extLst>
          </p:cNvPr>
          <p:cNvSpPr txBox="1"/>
          <p:nvPr/>
        </p:nvSpPr>
        <p:spPr>
          <a:xfrm>
            <a:off x="635558" y="971398"/>
            <a:ext cx="8171557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endParaRPr lang="es-AR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endParaRPr lang="es-AR" sz="2300" b="1" dirty="0">
              <a:solidFill>
                <a:srgbClr val="0C3F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CABB26B-382D-994A-5512-E571F2C6D8C5}"/>
              </a:ext>
            </a:extLst>
          </p:cNvPr>
          <p:cNvSpPr/>
          <p:nvPr/>
        </p:nvSpPr>
        <p:spPr>
          <a:xfrm>
            <a:off x="0" y="781248"/>
            <a:ext cx="9134475" cy="181148"/>
          </a:xfrm>
          <a:prstGeom prst="rect">
            <a:avLst/>
          </a:prstGeom>
          <a:solidFill>
            <a:srgbClr val="A2A4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057CBB-2657-16BA-0DD7-9D8657DDF7FB}"/>
              </a:ext>
            </a:extLst>
          </p:cNvPr>
          <p:cNvSpPr txBox="1"/>
          <p:nvPr/>
        </p:nvSpPr>
        <p:spPr>
          <a:xfrm>
            <a:off x="1128440" y="1703675"/>
            <a:ext cx="6877594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996633"/>
              </a:buClr>
            </a:pPr>
            <a:r>
              <a:rPr lang="es-ES" sz="20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Módulo 3 - El impacto del cambio a nivel personal</a:t>
            </a:r>
          </a:p>
          <a:p>
            <a:pPr marL="285750" indent="-285750">
              <a:buClr>
                <a:srgbClr val="996633"/>
              </a:buClr>
              <a:buFont typeface="Arial" panose="020B0604020202020204" pitchFamily="34" charset="0"/>
              <a:buChar char="•"/>
            </a:pPr>
            <a:endParaRPr lang="es-ES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La dimensión humana del cambio.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¿Cómo impactan los cambios en las personas?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¿Qué es un proceso de cambio? Cambio y aprendizaje.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Zona de confort y zona de aprendizaje.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Las personas y su reacción frente al cambio: Entusiastas – Expectantes – Resistentes.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Resistencia al cambio, detección y gestión. Los diez drivers que disparan la resistencia al cambio.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Herramienta: Diagnóstico de Resistencia.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El impacto de las emociones en los procesos de cambio.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Plan de acción.</a:t>
            </a:r>
          </a:p>
          <a:p>
            <a:pPr marL="171450" indent="-171450">
              <a:buClr>
                <a:srgbClr val="996633"/>
              </a:buClr>
              <a:buFont typeface="Arial" panose="020B0604020202020204" pitchFamily="34" charset="0"/>
              <a:buChar char="•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Clr>
                <a:srgbClr val="996633"/>
              </a:buClr>
              <a:buFont typeface="Arial" panose="020B0604020202020204" pitchFamily="34" charset="0"/>
              <a:buChar char="•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996633"/>
              </a:buClr>
            </a:pPr>
            <a:r>
              <a:rPr lang="es-ES" sz="2000" b="1" dirty="0" err="1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Toolbox</a:t>
            </a:r>
            <a:r>
              <a:rPr lang="es-ES" sz="20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Aplicación práctica</a:t>
            </a:r>
          </a:p>
          <a:p>
            <a:pPr marL="285750" indent="-285750">
              <a:buClr>
                <a:srgbClr val="996633"/>
              </a:buClr>
              <a:buFont typeface="Arial" panose="020B0604020202020204" pitchFamily="34" charset="0"/>
              <a:buChar char="•"/>
            </a:pPr>
            <a:endParaRPr lang="es-ES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Para implementar con diferentes propósitos: ejercicios de autodiagnóstico, dinámicas, gamificación, comunicaciones, presentaciones, espacios de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feedback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y acciones de seguimiento.</a:t>
            </a:r>
          </a:p>
        </p:txBody>
      </p:sp>
    </p:spTree>
    <p:extLst>
      <p:ext uri="{BB962C8B-B14F-4D97-AF65-F5344CB8AC3E}">
        <p14:creationId xmlns:p14="http://schemas.microsoft.com/office/powerpoint/2010/main" val="3904295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CE89D7D-D05C-7ED4-8E72-B2A176FC593F}"/>
              </a:ext>
            </a:extLst>
          </p:cNvPr>
          <p:cNvSpPr/>
          <p:nvPr/>
        </p:nvSpPr>
        <p:spPr>
          <a:xfrm>
            <a:off x="-1" y="0"/>
            <a:ext cx="9134475" cy="11587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103376D-D0E7-7DED-48E4-2DF4381A195E}"/>
              </a:ext>
            </a:extLst>
          </p:cNvPr>
          <p:cNvSpPr/>
          <p:nvPr/>
        </p:nvSpPr>
        <p:spPr>
          <a:xfrm>
            <a:off x="0" y="11020547"/>
            <a:ext cx="9134475" cy="11587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D48DDD-200B-5D22-A55C-F1B8FE4EA5FF}"/>
              </a:ext>
            </a:extLst>
          </p:cNvPr>
          <p:cNvSpPr txBox="1"/>
          <p:nvPr/>
        </p:nvSpPr>
        <p:spPr>
          <a:xfrm>
            <a:off x="1254450" y="2478687"/>
            <a:ext cx="73222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s-AR" sz="18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es-AR" sz="18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es-AR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es-AR" sz="18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es-AR" sz="1800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A55C89D-FD65-6BF7-3FA0-2E0DB819A07D}"/>
              </a:ext>
            </a:extLst>
          </p:cNvPr>
          <p:cNvSpPr txBox="1"/>
          <p:nvPr/>
        </p:nvSpPr>
        <p:spPr>
          <a:xfrm>
            <a:off x="657924" y="1476518"/>
            <a:ext cx="2622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Cuerpo docente</a:t>
            </a:r>
            <a:endParaRPr lang="es-AR" sz="2800" dirty="0">
              <a:solidFill>
                <a:schemeClr val="accent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6D5687A-3AF8-5E88-223C-E6ACFDFB9FE2}"/>
              </a:ext>
            </a:extLst>
          </p:cNvPr>
          <p:cNvSpPr/>
          <p:nvPr/>
        </p:nvSpPr>
        <p:spPr>
          <a:xfrm>
            <a:off x="-14206" y="912894"/>
            <a:ext cx="9162885" cy="245858"/>
          </a:xfrm>
          <a:prstGeom prst="rect">
            <a:avLst/>
          </a:prstGeom>
          <a:solidFill>
            <a:srgbClr val="A2A4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C229CFE-6FC3-E6D3-F3BF-838204FCB73E}"/>
              </a:ext>
            </a:extLst>
          </p:cNvPr>
          <p:cNvSpPr txBox="1"/>
          <p:nvPr/>
        </p:nvSpPr>
        <p:spPr>
          <a:xfrm>
            <a:off x="2810076" y="2248915"/>
            <a:ext cx="5666475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996633"/>
              </a:buClr>
            </a:pPr>
            <a:r>
              <a:rPr lang="es-ES" sz="2400" b="1" dirty="0">
                <a:solidFill>
                  <a:srgbClr val="99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MADRID, PABLO</a:t>
            </a:r>
            <a:endParaRPr lang="es-ES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Master en Dirección de RR.HH. - UADE Business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School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Bs As. - Argentina.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Licenciado en Administración – UBP, Córdoba - Argentina.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Certificación en Coaching Ontológico Empresarial -  ECORE –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Newfield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Consulting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, Chile.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Postítulo en Coaching Ontológico – Universidad San Sebastián, Chile.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Succesffull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Negotiation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Michigan, USA.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Certification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Well-Being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– Yale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, USA.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Certification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Positive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Psychology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: Martin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Seligman´s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Visionary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Pennsylvania, USA.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Certification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Art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Negotiation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– UC Irvine, USA.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Cursando el Posgrado en Coaching, PNL y Liderazgo de Equipos – ENEB, Barcelona - España.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Director de Valores Compartidos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Talent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Profesor en UADE BS, Instituto Madero, UP, ADEN, UCES.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Conferencista, coach y facilitador internacional.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Ha formado a líderes sobre Gestión del Cambio en distintas empresas nacionales e internacionales.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94870C9-9D1D-A493-56CD-7DFD29222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24" y="2333256"/>
            <a:ext cx="1831528" cy="215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374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CE89D7D-D05C-7ED4-8E72-B2A176FC593F}"/>
              </a:ext>
            </a:extLst>
          </p:cNvPr>
          <p:cNvSpPr/>
          <p:nvPr/>
        </p:nvSpPr>
        <p:spPr>
          <a:xfrm>
            <a:off x="-1" y="0"/>
            <a:ext cx="9134475" cy="11587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103376D-D0E7-7DED-48E4-2DF4381A195E}"/>
              </a:ext>
            </a:extLst>
          </p:cNvPr>
          <p:cNvSpPr/>
          <p:nvPr/>
        </p:nvSpPr>
        <p:spPr>
          <a:xfrm>
            <a:off x="0" y="11020547"/>
            <a:ext cx="9134475" cy="11587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D48DDD-200B-5D22-A55C-F1B8FE4EA5FF}"/>
              </a:ext>
            </a:extLst>
          </p:cNvPr>
          <p:cNvSpPr txBox="1"/>
          <p:nvPr/>
        </p:nvSpPr>
        <p:spPr>
          <a:xfrm>
            <a:off x="1254450" y="2478687"/>
            <a:ext cx="73222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s-AR" sz="18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es-AR" sz="18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es-AR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es-AR" sz="18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es-AR" sz="1800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A55C89D-FD65-6BF7-3FA0-2E0DB819A07D}"/>
              </a:ext>
            </a:extLst>
          </p:cNvPr>
          <p:cNvSpPr txBox="1"/>
          <p:nvPr/>
        </p:nvSpPr>
        <p:spPr>
          <a:xfrm>
            <a:off x="657924" y="1476518"/>
            <a:ext cx="2622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Cuerpo docente</a:t>
            </a:r>
            <a:endParaRPr lang="es-AR" sz="2800" dirty="0">
              <a:solidFill>
                <a:schemeClr val="accent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6D5687A-3AF8-5E88-223C-E6ACFDFB9FE2}"/>
              </a:ext>
            </a:extLst>
          </p:cNvPr>
          <p:cNvSpPr/>
          <p:nvPr/>
        </p:nvSpPr>
        <p:spPr>
          <a:xfrm>
            <a:off x="-14206" y="912894"/>
            <a:ext cx="9162885" cy="245858"/>
          </a:xfrm>
          <a:prstGeom prst="rect">
            <a:avLst/>
          </a:prstGeom>
          <a:solidFill>
            <a:srgbClr val="A2A4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C229CFE-6FC3-E6D3-F3BF-838204FCB73E}"/>
              </a:ext>
            </a:extLst>
          </p:cNvPr>
          <p:cNvSpPr txBox="1"/>
          <p:nvPr/>
        </p:nvSpPr>
        <p:spPr>
          <a:xfrm>
            <a:off x="2810076" y="2248915"/>
            <a:ext cx="576666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400" b="1" dirty="0">
                <a:solidFill>
                  <a:srgbClr val="99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PEREYRA, GABRIEL</a:t>
            </a: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AR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Consultor Especializado en Liderazgo, Transformación Cultural, Innovación y Coaching de Equipos Directivos</a:t>
            </a:r>
            <a:endParaRPr lang="es-AR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AR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Amplia experiencia en la gestión de áreas de personas en importantes empresas, habiendo ocupado su última posición como Director de Capital Humano para América en Indra.</a:t>
            </a:r>
            <a:endParaRPr lang="es-AR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AR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Psicólogo y Magíster en Gestión de Recursos Humanos, formado en gestión de talento, innovación y tecnologías exponenciales en instituciones como la UBA, UADE, IAE, Di Tella, Berkeley, New York </a:t>
            </a:r>
            <a:r>
              <a:rPr lang="es-AR" dirty="0" err="1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University</a:t>
            </a:r>
            <a:r>
              <a:rPr lang="es-AR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y </a:t>
            </a:r>
            <a:r>
              <a:rPr lang="es-AR" dirty="0" err="1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Singularity</a:t>
            </a:r>
            <a:r>
              <a:rPr lang="es-AR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s-AR" dirty="0" err="1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University</a:t>
            </a:r>
            <a:r>
              <a:rPr lang="es-AR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.</a:t>
            </a:r>
            <a:endParaRPr lang="es-AR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AR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Autor del libro "Liderazgo en Clave Digital" y fundador de </a:t>
            </a:r>
            <a:r>
              <a:rPr lang="es-AR" dirty="0" err="1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ModoBeta</a:t>
            </a:r>
            <a:r>
              <a:rPr lang="es-AR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una consultora orientada a acompañar a las empresas en el cambio cultural necesario para abordar la transformación digital y en el </a:t>
            </a:r>
            <a:r>
              <a:rPr lang="es-AR" dirty="0" err="1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reskilling</a:t>
            </a:r>
            <a:r>
              <a:rPr lang="es-AR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de competencias y </a:t>
            </a:r>
            <a:r>
              <a:rPr lang="es-AR" dirty="0" err="1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mindset</a:t>
            </a:r>
            <a:r>
              <a:rPr lang="es-AR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.</a:t>
            </a:r>
            <a:endParaRPr lang="es-AR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A94F5D7-3BE1-A23C-76FA-C5E74C64E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63" y="2478687"/>
            <a:ext cx="1900911" cy="195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819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673B5B8-F4C0-77BE-D0BD-3FABF2C3BFA6}"/>
              </a:ext>
            </a:extLst>
          </p:cNvPr>
          <p:cNvSpPr/>
          <p:nvPr/>
        </p:nvSpPr>
        <p:spPr>
          <a:xfrm>
            <a:off x="-2" y="11020548"/>
            <a:ext cx="9134475" cy="11587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467DE06-BEBE-F6C7-C0E5-ECB6BD591539}"/>
              </a:ext>
            </a:extLst>
          </p:cNvPr>
          <p:cNvSpPr txBox="1"/>
          <p:nvPr/>
        </p:nvSpPr>
        <p:spPr>
          <a:xfrm>
            <a:off x="685632" y="2185472"/>
            <a:ext cx="60771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/>
              <a:t>• </a:t>
            </a:r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Completar la solicitud de Admisión. </a:t>
            </a:r>
          </a:p>
          <a:p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• Presentar Currículum Vitae.</a:t>
            </a:r>
          </a:p>
          <a:p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• Entrevista de admisión, en caso de ser requerida.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A2B2BC4-8A34-9B41-B31E-2FAF9D700C32}"/>
              </a:ext>
            </a:extLst>
          </p:cNvPr>
          <p:cNvSpPr txBox="1"/>
          <p:nvPr/>
        </p:nvSpPr>
        <p:spPr>
          <a:xfrm>
            <a:off x="685632" y="1583071"/>
            <a:ext cx="36958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800" b="1" dirty="0">
                <a:solidFill>
                  <a:srgbClr val="0C3F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Requisitos de Admisión </a:t>
            </a:r>
            <a:endParaRPr lang="es-AR" sz="28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A505630-6D99-6AB9-AAF5-591B33C8926B}"/>
              </a:ext>
            </a:extLst>
          </p:cNvPr>
          <p:cNvSpPr txBox="1"/>
          <p:nvPr/>
        </p:nvSpPr>
        <p:spPr>
          <a:xfrm>
            <a:off x="685632" y="4176566"/>
            <a:ext cx="78487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Quienes cumplan con el 75% de asistencia al programa,</a:t>
            </a:r>
          </a:p>
          <a:p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recibirán su certificado </a:t>
            </a:r>
            <a:r>
              <a:rPr lang="es-AR" sz="2000">
                <a:latin typeface="Calibri" panose="020F0502020204030204" pitchFamily="34" charset="0"/>
                <a:cs typeface="Calibri" panose="020F0502020204030204" pitchFamily="34" charset="0"/>
              </a:rPr>
              <a:t>de Participación.</a:t>
            </a:r>
            <a:endParaRPr lang="es-A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1AD7529-4AEC-F951-63FA-38F344531AD7}"/>
              </a:ext>
            </a:extLst>
          </p:cNvPr>
          <p:cNvSpPr txBox="1"/>
          <p:nvPr/>
        </p:nvSpPr>
        <p:spPr>
          <a:xfrm>
            <a:off x="685632" y="5225421"/>
            <a:ext cx="55627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800" b="1" dirty="0">
                <a:solidFill>
                  <a:srgbClr val="0C3F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Valor y forma de pago del programa</a:t>
            </a:r>
            <a:endParaRPr lang="es-AR" sz="2800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1680BC8B-9739-10EF-65D3-418BA215A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023" y="9444258"/>
            <a:ext cx="2076450" cy="1250873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86F50D01-136F-B9FA-82A4-D673B683572E}"/>
              </a:ext>
            </a:extLst>
          </p:cNvPr>
          <p:cNvSpPr/>
          <p:nvPr/>
        </p:nvSpPr>
        <p:spPr>
          <a:xfrm>
            <a:off x="-4598" y="858552"/>
            <a:ext cx="9139074" cy="261610"/>
          </a:xfrm>
          <a:prstGeom prst="rect">
            <a:avLst/>
          </a:prstGeom>
          <a:solidFill>
            <a:srgbClr val="A2A4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728CAF6-5DD8-F338-BEAF-1A3EC59E3DD0}"/>
              </a:ext>
            </a:extLst>
          </p:cNvPr>
          <p:cNvSpPr/>
          <p:nvPr/>
        </p:nvSpPr>
        <p:spPr>
          <a:xfrm>
            <a:off x="-1" y="0"/>
            <a:ext cx="9134475" cy="8585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18215F1-E1D1-B779-4243-1D7C7FAD7378}"/>
              </a:ext>
            </a:extLst>
          </p:cNvPr>
          <p:cNvSpPr txBox="1"/>
          <p:nvPr/>
        </p:nvSpPr>
        <p:spPr>
          <a:xfrm>
            <a:off x="685632" y="3523034"/>
            <a:ext cx="45910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800" b="1" dirty="0">
                <a:solidFill>
                  <a:srgbClr val="0C3F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Condiciones de Certificación</a:t>
            </a:r>
            <a:endParaRPr lang="es-AR" sz="28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2312645-3951-7426-7FAF-39D1F52D5BF3}"/>
              </a:ext>
            </a:extLst>
          </p:cNvPr>
          <p:cNvSpPr txBox="1"/>
          <p:nvPr/>
        </p:nvSpPr>
        <p:spPr>
          <a:xfrm>
            <a:off x="685632" y="5678373"/>
            <a:ext cx="784876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altLang="es-AR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Consultá</a:t>
            </a:r>
            <a:r>
              <a:rPr lang="es-AR" altLang="es-AR" sz="2000" b="1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AR" altLang="es-AR" sz="2000" b="1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acá</a:t>
            </a:r>
            <a:endParaRPr lang="es-AR" altLang="es-AR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s-A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A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Cursos y programas que no constituyen carreras de </a:t>
            </a:r>
          </a:p>
          <a:p>
            <a:r>
              <a:rPr lang="es-A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posgrado en los términos del Art. 39 de la Ley de Educación </a:t>
            </a:r>
          </a:p>
          <a:p>
            <a:r>
              <a:rPr lang="es-A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Superior </a:t>
            </a:r>
            <a:r>
              <a:rPr lang="es-AR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Nº</a:t>
            </a:r>
            <a:r>
              <a:rPr lang="es-AR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24.521 y de la Resolución Ministerial 160/11</a:t>
            </a:r>
          </a:p>
          <a:p>
            <a:endParaRPr lang="es-AR" sz="20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r>
              <a:rPr lang="es-AR" sz="2000" b="1" i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La Universidad se reserva el derecho de realizar los cambios </a:t>
            </a:r>
            <a:endParaRPr lang="en-US" sz="20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r>
              <a:rPr lang="es-AR" sz="2000" b="1" i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que considere necesarios respecto de fechas, docentes </a:t>
            </a:r>
            <a:endParaRPr lang="en-US" sz="20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r>
              <a:rPr lang="es-AR" sz="2000" b="1" i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y aranceles.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30629066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760A1D2FEAD094AA75BD295D19E8CA5" ma:contentTypeVersion="14" ma:contentTypeDescription="Crear nuevo documento." ma:contentTypeScope="" ma:versionID="a10683994077d5290206b848d3d565f3">
  <xsd:schema xmlns:xsd="http://www.w3.org/2001/XMLSchema" xmlns:xs="http://www.w3.org/2001/XMLSchema" xmlns:p="http://schemas.microsoft.com/office/2006/metadata/properties" xmlns:ns2="788cdef4-da52-4d41-920c-853d370a58ea" xmlns:ns3="0a33a346-3f91-49d3-b983-37ebbe1b09b3" targetNamespace="http://schemas.microsoft.com/office/2006/metadata/properties" ma:root="true" ma:fieldsID="d31abcb0f6c915c798b716e450e64f35" ns2:_="" ns3:_="">
    <xsd:import namespace="788cdef4-da52-4d41-920c-853d370a58ea"/>
    <xsd:import namespace="0a33a346-3f91-49d3-b983-37ebbe1b09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8cdef4-da52-4d41-920c-853d370a58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480f935f-056e-43d0-a9c3-6f0a0280ba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3a346-3f91-49d3-b983-37ebbe1b09b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eff6006-ff6a-4123-9d8b-d0048ee9c860}" ma:internalName="TaxCatchAll" ma:showField="CatchAllData" ma:web="0a33a346-3f91-49d3-b983-37ebbe1b09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8cdef4-da52-4d41-920c-853d370a58ea">
      <Terms xmlns="http://schemas.microsoft.com/office/infopath/2007/PartnerControls"/>
    </lcf76f155ced4ddcb4097134ff3c332f>
    <TaxCatchAll xmlns="0a33a346-3f91-49d3-b983-37ebbe1b09b3" xsi:nil="true"/>
  </documentManagement>
</p:properties>
</file>

<file path=customXml/itemProps1.xml><?xml version="1.0" encoding="utf-8"?>
<ds:datastoreItem xmlns:ds="http://schemas.openxmlformats.org/officeDocument/2006/customXml" ds:itemID="{5BC29678-F765-4FE0-99A6-C007F4444F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8cdef4-da52-4d41-920c-853d370a58ea"/>
    <ds:schemaRef ds:uri="0a33a346-3f91-49d3-b983-37ebbe1b09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3F41CF-C4B0-4BFC-9604-B9D9F0F75B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DDE2D5-64B5-4EF2-80E2-72BEFB96CD45}">
  <ds:schemaRefs>
    <ds:schemaRef ds:uri="183e0eb7-3a07-4100-a50c-4070f7445353"/>
    <ds:schemaRef ds:uri="7e01fb0f-ccb5-4051-8374-ecd5be16a00b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788cdef4-da52-4d41-920c-853d370a58ea"/>
    <ds:schemaRef ds:uri="0a33a346-3f91-49d3-b983-37ebbe1b09b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4976</TotalTime>
  <Words>1148</Words>
  <Application>Microsoft Office PowerPoint</Application>
  <PresentationFormat>Ledger Paper (11x17 in)</PresentationFormat>
  <Paragraphs>131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LOPEZ LEONEL NICOLAS</dc:creator>
  <cp:lastModifiedBy>Perez Pontieri Rosana Silvia</cp:lastModifiedBy>
  <cp:revision>30</cp:revision>
  <dcterms:created xsi:type="dcterms:W3CDTF">2024-04-24T19:45:27Z</dcterms:created>
  <dcterms:modified xsi:type="dcterms:W3CDTF">2026-06-11T18:41:47Z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0x0101009760A1D2FEAD094AA75BD295D19E8CA5</vt:lpwstr>
  </property>
  <property fmtid="{D5CDD505-2E9C-101B-9397-08002B2CF9AE}" pid="3" name="MediaServiceImageTags">
    <vt:lpwstr/>
  </property>
</Properties>
</file>