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56" r:id="rId5"/>
    <p:sldId id="257" r:id="rId6"/>
    <p:sldId id="258" r:id="rId7"/>
    <p:sldId id="273" r:id="rId8"/>
    <p:sldId id="264" r:id="rId9"/>
    <p:sldId id="275" r:id="rId10"/>
    <p:sldId id="260" r:id="rId11"/>
    <p:sldId id="274" r:id="rId12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996633"/>
    <a:srgbClr val="A2A467"/>
    <a:srgbClr val="0C3F60"/>
    <a:srgbClr val="003296"/>
    <a:srgbClr val="002060"/>
    <a:srgbClr val="FF8B8B"/>
    <a:srgbClr val="8FDFE7"/>
    <a:srgbClr val="FFFF99"/>
    <a:srgbClr val="CAD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C87BDB-1DB7-4417-85FF-925711F9DFDB}" v="3" dt="2026-06-03T21:24:14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1457" autoAdjust="0"/>
  </p:normalViewPr>
  <p:slideViewPr>
    <p:cSldViewPr snapToGrid="0">
      <p:cViewPr>
        <p:scale>
          <a:sx n="58" d="100"/>
          <a:sy n="58" d="100"/>
        </p:scale>
        <p:origin x="1854" y="-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0B333-72D7-44F9-8A96-77407DA5516D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E1AC8-E019-44AA-B492-A21053D4E5E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656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E1AC8-E019-44AA-B492-A21053D4E5E5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814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213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305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158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930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82000"/>
                  </a:schemeClr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82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82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996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264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702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929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099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716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924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493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de.edu.ar/sites/business-school/capacitacion-ejecutiva/employee-experience/arancel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898946B-4788-E1F8-32CB-3C4F2AF7EEC8}"/>
              </a:ext>
            </a:extLst>
          </p:cNvPr>
          <p:cNvSpPr txBox="1"/>
          <p:nvPr/>
        </p:nvSpPr>
        <p:spPr>
          <a:xfrm>
            <a:off x="1459271" y="4168622"/>
            <a:ext cx="74764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  <a:r>
              <a:rPr lang="es-A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endParaRPr lang="es-AR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4000" i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s-AR" sz="4000" i="1" dirty="0">
                <a:solidFill>
                  <a:schemeClr val="bg1"/>
                </a:solidFill>
                <a:latin typeface="Abadi" panose="020B0604020104020204" pitchFamily="34" charset="0"/>
              </a:rPr>
              <a:t>Virtual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F992641-75C4-CC5F-21B7-9DFB734880D3}"/>
              </a:ext>
            </a:extLst>
          </p:cNvPr>
          <p:cNvCxnSpPr>
            <a:cxnSpLocks/>
          </p:cNvCxnSpPr>
          <p:nvPr/>
        </p:nvCxnSpPr>
        <p:spPr>
          <a:xfrm>
            <a:off x="1408616" y="4302793"/>
            <a:ext cx="0" cy="1601618"/>
          </a:xfrm>
          <a:prstGeom prst="line">
            <a:avLst/>
          </a:prstGeom>
          <a:ln>
            <a:solidFill>
              <a:srgbClr val="A2A4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n 31">
            <a:extLst>
              <a:ext uri="{FF2B5EF4-FFF2-40B4-BE49-F238E27FC236}">
                <a16:creationId xmlns:a16="http://schemas.microsoft.com/office/drawing/2014/main" id="{316396B7-A743-225B-6F79-94DEC2D61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0959930"/>
            <a:ext cx="5934903" cy="121937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2EBDDD6-2D2D-A76F-EFF1-61415B6F6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528" y="0"/>
            <a:ext cx="6420746" cy="34891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9ADAEB6-96D7-4F90-8773-C647D161B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782" y="9957157"/>
            <a:ext cx="3028762" cy="19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2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77E7BB-4068-BFED-09CC-90247AA1E33F}"/>
              </a:ext>
            </a:extLst>
          </p:cNvPr>
          <p:cNvSpPr txBox="1"/>
          <p:nvPr/>
        </p:nvSpPr>
        <p:spPr>
          <a:xfrm>
            <a:off x="1073755" y="1257558"/>
            <a:ext cx="7293873" cy="9479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AR" sz="2800" b="1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3200" b="1" dirty="0" err="1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  <a:r>
              <a:rPr lang="es-AR" sz="32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3200" b="1" dirty="0" err="1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endParaRPr lang="es-AR" sz="3200" b="1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8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Acerca del programa</a:t>
            </a:r>
          </a:p>
          <a:p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En la actualidad la gestión de las personas está en el foco del área de Recursos Humanos de toda organización. Sin embargo, los tiempos han cambiado y no podemos gestionar sus intereses, necesidades, compromiso, bienestar y productividad de la misma forma que en el pasado. El panorama global cambió, el mercado cambió, los seres humanos evolucionamos y necesariamente los profesionales de Recursos Humanos deben cambiar también para adaptarse a este nuevo rumbo. </a:t>
            </a:r>
          </a:p>
          <a:p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En este programa desarrollaremos las últimas temáticas clave ligadas a gestión de personas en entornos ágiles y modernos en empresas de todos los rubros e industrias. </a:t>
            </a:r>
          </a:p>
          <a:p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Además de los </a:t>
            </a:r>
            <a:r>
              <a:rPr lang="es-A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hot</a:t>
            </a:r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, aprenderemos sobre las tendencias globales que los originaron, cómo entender y capitalizar lo que está sucediendo en el mundo de los negocios en la actualidad y en las diferentes industrias en particular y especialmente qué temas, nuevos procesos y habilidades clave debemos conocer, </a:t>
            </a:r>
          </a:p>
          <a:p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dominar y aplicar desde el área de la gestión de personas para seguir operando en entornos sumamente veloces, cambiantes y turbulentos, ya sea en Argentina o en el resto del mundo.</a:t>
            </a:r>
          </a:p>
          <a:p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Apostamos a poder diseñar organizaciones más humanas, donde las personas QUIERAN ir a trabajar y no solamente TENGAN QUE ir a trabajar a diario.</a:t>
            </a: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Inicio: </a:t>
            </a:r>
            <a:r>
              <a:rPr lang="es-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7 de septiembre</a:t>
            </a:r>
          </a:p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Finalización: </a:t>
            </a:r>
            <a:r>
              <a:rPr lang="es-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2 de noviembre</a:t>
            </a:r>
          </a:p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Clases</a:t>
            </a:r>
            <a:r>
              <a:rPr lang="es-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lunes, de 19 a 22 </a:t>
            </a:r>
            <a:r>
              <a:rPr lang="es-A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hs</a:t>
            </a:r>
            <a:r>
              <a:rPr lang="es-AR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2E986D-3518-51B1-547F-EC85C4B439A6}"/>
              </a:ext>
            </a:extLst>
          </p:cNvPr>
          <p:cNvSpPr/>
          <p:nvPr/>
        </p:nvSpPr>
        <p:spPr>
          <a:xfrm>
            <a:off x="-16621" y="1104650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1D5B268-A016-CC37-7EC9-0E4B56C3C47D}"/>
              </a:ext>
            </a:extLst>
          </p:cNvPr>
          <p:cNvSpPr/>
          <p:nvPr/>
        </p:nvSpPr>
        <p:spPr>
          <a:xfrm>
            <a:off x="-16623" y="-42244"/>
            <a:ext cx="9134475" cy="1045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3600" dirty="0">
              <a:solidFill>
                <a:srgbClr val="FFFF99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6CD45A4-DF9E-63D0-12DD-EF1DD526C8F9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3542172-6FA8-B985-E53D-A01BE3CE8DC7}"/>
              </a:ext>
            </a:extLst>
          </p:cNvPr>
          <p:cNvSpPr/>
          <p:nvPr/>
        </p:nvSpPr>
        <p:spPr>
          <a:xfrm>
            <a:off x="1046861" y="9251576"/>
            <a:ext cx="7320437" cy="1425389"/>
          </a:xfrm>
          <a:prstGeom prst="rect">
            <a:avLst/>
          </a:prstGeom>
          <a:noFill/>
          <a:ln w="28575">
            <a:solidFill>
              <a:srgbClr val="1560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AR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2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0977FD11-E494-6557-0253-114417B9C2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565" y="5786401"/>
            <a:ext cx="9886226" cy="57237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7DF2A3-5607-7DD9-B4BF-2E795D092975}"/>
              </a:ext>
            </a:extLst>
          </p:cNvPr>
          <p:cNvSpPr/>
          <p:nvPr/>
        </p:nvSpPr>
        <p:spPr>
          <a:xfrm>
            <a:off x="0" y="11020548"/>
            <a:ext cx="9151097" cy="11587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48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C7E13B-6081-1EC7-A593-47C3CF81C1AA}"/>
              </a:ext>
            </a:extLst>
          </p:cNvPr>
          <p:cNvSpPr txBox="1"/>
          <p:nvPr/>
        </p:nvSpPr>
        <p:spPr>
          <a:xfrm>
            <a:off x="771090" y="1903042"/>
            <a:ext cx="7592292" cy="911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del Programa</a:t>
            </a:r>
          </a:p>
          <a:p>
            <a:pPr lvl="0">
              <a:spcAft>
                <a:spcPts val="0"/>
              </a:spcAft>
              <a:buClr>
                <a:srgbClr val="996633"/>
              </a:buClr>
              <a:tabLst>
                <a:tab pos="176213" algn="l"/>
                <a:tab pos="2698750" algn="ctr"/>
                <a:tab pos="5399088" algn="r"/>
              </a:tabLst>
            </a:pPr>
            <a:endParaRPr lang="es-AR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Clr>
                <a:srgbClr val="996633"/>
              </a:buClr>
              <a:tabLst>
                <a:tab pos="176213" algn="l"/>
                <a:tab pos="2698750" algn="ctr"/>
                <a:tab pos="5399088" algn="r"/>
              </a:tabLst>
            </a:pPr>
            <a:r>
              <a:rPr lang="es-AR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Generales</a:t>
            </a:r>
          </a:p>
          <a:p>
            <a:pPr marL="285750" lvl="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Conocer en profundidad las últimas tendencias en materia de Marca Empleadora de modo de lograr una ventaja competitiva organizacional a la hora de atraer y retener talento. </a:t>
            </a:r>
          </a:p>
          <a:p>
            <a:pPr marL="285750" lvl="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Diseñar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journeys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momento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matters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soluciones concretas de HR, desde la perspectiva de EX.</a:t>
            </a:r>
          </a:p>
          <a:p>
            <a:pPr marL="285750" lvl="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Adquirir herramientas y metodologías de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Thinking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diseñar las experiencias de los empleados en las organizaciones</a:t>
            </a:r>
          </a:p>
          <a:p>
            <a:pPr marL="285750" lvl="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Diseñar programas integrales de bienestar y felicidad organizacional entendiendo al colaborador como un ser humano holístico con necesidades físicas, emocionales, mentales y espirituales que deben ser respondidas desde la organización.</a:t>
            </a:r>
          </a:p>
          <a:p>
            <a:pPr marL="285750" lvl="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Conocer el ecosistema de herramientas tecnológicas y de IA disponibles en la actualidad que permiten automatizar algunas partes del proceso y mejorar el proceso de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co-creación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virtual.</a:t>
            </a:r>
          </a:p>
          <a:p>
            <a:pPr marL="285750" lvl="0" indent="-285750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  <a:tabLst>
                <a:tab pos="176213" algn="l"/>
                <a:tab pos="2698750" algn="ctr"/>
                <a:tab pos="5399088" algn="r"/>
              </a:tabLst>
            </a:pP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  <a:buClr>
                <a:srgbClr val="996633"/>
              </a:buClr>
              <a:tabLst>
                <a:tab pos="176213" algn="l"/>
                <a:tab pos="2698750" algn="ctr"/>
                <a:tab pos="5399088" algn="r"/>
              </a:tabLst>
            </a:pPr>
            <a:r>
              <a:rPr lang="es-AR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Específicos</a:t>
            </a:r>
          </a:p>
          <a:p>
            <a:pPr marL="285750" lvl="0" indent="-285750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  <a:tabLst>
                <a:tab pos="176213" algn="l"/>
                <a:tab pos="2698750" algn="ctr"/>
                <a:tab pos="5399088" algn="r"/>
              </a:tabLst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Conocer los perfiles de las personas y profesionales de diferentes generaciones trabajando en el mundo de los negocios hoy.</a:t>
            </a:r>
          </a:p>
          <a:p>
            <a:pPr marL="285750" lvl="0" indent="-285750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  <a:tabLst>
                <a:tab pos="176213" algn="l"/>
                <a:tab pos="2698750" algn="ctr"/>
                <a:tab pos="5399088" algn="r"/>
              </a:tabLst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Entender el concepto de marca empleadora como la promesa que hacemos a los candidatos que luego tiene un correlato que debe ser cumplido puertas adentro de la organización.</a:t>
            </a:r>
          </a:p>
          <a:p>
            <a:pPr marL="285750" lvl="0" indent="-285750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  <a:tabLst>
                <a:tab pos="176213" algn="l"/>
                <a:tab pos="2698750" algn="ctr"/>
                <a:tab pos="5399088" algn="r"/>
              </a:tabLst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Comprender los conceptos de Propuesta de Valor al Empleado y atributos de marca valorados por los candidatos.</a:t>
            </a:r>
          </a:p>
          <a:p>
            <a:pPr marL="285750" lvl="0" indent="-285750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  <a:tabLst>
                <a:tab pos="176213" algn="l"/>
                <a:tab pos="2698750" algn="ctr"/>
                <a:tab pos="5399088" algn="r"/>
              </a:tabLst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Tener visibilidad sobre el viaje o jornada del empleado en la organización desde el día 1 y hasta después de terminado el vínculo laboral, con todos los hitos o momentos de la verdad que debemos gestionar con éxito.</a:t>
            </a:r>
          </a:p>
          <a:p>
            <a:pPr marL="285750" lvl="0" indent="-285750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  <a:tabLst>
                <a:tab pos="176213" algn="l"/>
                <a:tab pos="2698750" algn="ctr"/>
                <a:tab pos="5399088" algn="r"/>
              </a:tabLst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Presentar los programas de relación con </a:t>
            </a: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ex-empleados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 como nicho y público clave a desarrollar.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D03756D-6685-E37C-B1CB-A86E2DFAD421}"/>
              </a:ext>
            </a:extLst>
          </p:cNvPr>
          <p:cNvSpPr/>
          <p:nvPr/>
        </p:nvSpPr>
        <p:spPr>
          <a:xfrm>
            <a:off x="0" y="1"/>
            <a:ext cx="9134475" cy="934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7B83803-E46D-A9F6-F9A5-93FD58E43A5A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491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0977FD11-E494-6557-0253-114417B9C2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565" y="5786401"/>
            <a:ext cx="9886226" cy="57237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7DF2A3-5607-7DD9-B4BF-2E795D092975}"/>
              </a:ext>
            </a:extLst>
          </p:cNvPr>
          <p:cNvSpPr/>
          <p:nvPr/>
        </p:nvSpPr>
        <p:spPr>
          <a:xfrm>
            <a:off x="0" y="11020548"/>
            <a:ext cx="9151097" cy="11587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48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C7E13B-6081-1EC7-A593-47C3CF81C1AA}"/>
              </a:ext>
            </a:extLst>
          </p:cNvPr>
          <p:cNvSpPr txBox="1"/>
          <p:nvPr/>
        </p:nvSpPr>
        <p:spPr>
          <a:xfrm>
            <a:off x="779402" y="1847223"/>
            <a:ext cx="7592292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Destinatarios </a:t>
            </a:r>
          </a:p>
          <a:p>
            <a:endParaRPr lang="es-AR" sz="1200" dirty="0"/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Profesionales graduados en distintas disciplinas que iniciaron su carrera en el área y se encuentren desarrollando roles ligados a Recursos Humanos.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Líderes de las áreas de Personas que desean actualizarse en temáticas y herramientas clave modernas ligadas a la profesión y su última evolución.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Consultores que quieren seguir el ritmo de las últimas tendencias y necesidades en HR y descubrir nuevas aplicaciones en todos los sectores para sus clientes.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Empresarios y emprendedores que buscan desarrollar negocios cuyo principal activo son las personas.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No son necesarios conocimientos avanzados en Recursos Humanos. </a:t>
            </a:r>
          </a:p>
          <a:p>
            <a:pPr defTabSz="179388">
              <a:buClr>
                <a:srgbClr val="996633"/>
              </a:buClr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79388">
              <a:buClr>
                <a:srgbClr val="996633"/>
              </a:buClr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Metodología de enseñanza</a:t>
            </a:r>
          </a:p>
          <a:p>
            <a:endParaRPr lang="es-AR" sz="1400" dirty="0">
              <a:solidFill>
                <a:srgbClr val="0C3F60"/>
              </a:solidFill>
            </a:endParaRPr>
          </a:p>
          <a:p>
            <a:pPr marL="265113" indent="-265113"/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a)   Clases sincrónicas semanales con TEAMS, de 3 horas.</a:t>
            </a:r>
            <a:endParaRPr lang="es-A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-265113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   Foros de análisis</a:t>
            </a:r>
            <a:r>
              <a:rPr lang="es-ES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debate colaborativo de temas (puede ser individual o  </a:t>
            </a:r>
          </a:p>
          <a:p>
            <a:pPr marL="265113" indent="-265113"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grupal).</a:t>
            </a:r>
            <a:endParaRPr lang="es-A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65113" indent="-265113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   Trabajo en Equipo con transferencia al contexto puesto/área/ organización/   </a:t>
            </a:r>
          </a:p>
          <a:p>
            <a:pPr marL="265113" indent="-265113"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sector/industria.</a:t>
            </a:r>
            <a:endParaRPr lang="es-A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65113" indent="-265113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d)   Lectura de capítulos de libros, artículos de publicaciones de negocios y    </a:t>
            </a:r>
          </a:p>
          <a:p>
            <a:pPr marL="265113" indent="-265113"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notas técnicas.</a:t>
            </a:r>
            <a:endParaRPr lang="es-A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  <a:buSzPct val="135000"/>
            </a:pPr>
            <a:endParaRPr lang="es-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D03756D-6685-E37C-B1CB-A86E2DFAD421}"/>
              </a:ext>
            </a:extLst>
          </p:cNvPr>
          <p:cNvSpPr/>
          <p:nvPr/>
        </p:nvSpPr>
        <p:spPr>
          <a:xfrm>
            <a:off x="0" y="1"/>
            <a:ext cx="9134475" cy="934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7B83803-E46D-A9F6-F9A5-93FD58E43A5A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3169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A4AA41-0FE5-7E1E-75D3-A4B3DDBD52D7}"/>
              </a:ext>
            </a:extLst>
          </p:cNvPr>
          <p:cNvSpPr/>
          <p:nvPr/>
        </p:nvSpPr>
        <p:spPr>
          <a:xfrm>
            <a:off x="0" y="22058"/>
            <a:ext cx="9134475" cy="750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E96CFD-6957-72CE-FDE6-F9DEAEC22B74}"/>
              </a:ext>
            </a:extLst>
          </p:cNvPr>
          <p:cNvSpPr/>
          <p:nvPr/>
        </p:nvSpPr>
        <p:spPr>
          <a:xfrm>
            <a:off x="0" y="11201400"/>
            <a:ext cx="9134475" cy="9778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CA2FB7-1865-A468-F3C2-3B517E466EBB}"/>
              </a:ext>
            </a:extLst>
          </p:cNvPr>
          <p:cNvSpPr txBox="1"/>
          <p:nvPr/>
        </p:nvSpPr>
        <p:spPr>
          <a:xfrm>
            <a:off x="1144522" y="1270122"/>
            <a:ext cx="6845430" cy="810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estudio</a:t>
            </a:r>
          </a:p>
          <a:p>
            <a:pPr defTabSz="179388">
              <a:buClr>
                <a:srgbClr val="996633"/>
              </a:buClr>
            </a:pPr>
            <a:endParaRPr lang="es-AR" sz="20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 1: Marca Empleadora</a:t>
            </a:r>
            <a:endParaRPr lang="es-AR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Branding. Posicionamiento. Atributos de marca.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Propuesta de Valor al Empleado.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Candidatos rechazados y Exempleados como principales formadores de marca.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Programas de relación con ex empleados. Alumni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Herramientas tecnológicas: explicación de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Glassdoor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como red social por excelencia, cómo manejar la cuenta perfil empleador y cómo desarrollar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sentiment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análisis con sus herramientas embebidas de IA.</a:t>
            </a:r>
          </a:p>
          <a:p>
            <a:pPr fontAlgn="auto"/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fontAlgn="auto"/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 2: EX y Human </a:t>
            </a:r>
            <a:r>
              <a:rPr lang="es-AR" b="1" dirty="0" err="1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es-AR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las organizaciones</a:t>
            </a:r>
            <a:endParaRPr lang="es-AR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Jornada del empleado en la organización.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Journey.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Hitos o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milestones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esa jornada. Moment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Matters.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concepto de EX a human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integral en las organizaciones. 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Voz del empleado y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co-creación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programas de EX.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Herramientas de IA: cómo utilizar las diferentes herramientas de IA en el mercado (Claude,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Copilot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GPT, Gemini, etc.) para el desarrollo de los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journeys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customizados para cada organización. Cómo desarrollar agentes de IA que puedan automatizar las respuestas a empleados basadas en nuestros procedimientos, portales y políticas a través de agentes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pre-cargados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3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ABB26B-382D-994A-5512-E571F2C6D8C5}"/>
              </a:ext>
            </a:extLst>
          </p:cNvPr>
          <p:cNvSpPr/>
          <p:nvPr/>
        </p:nvSpPr>
        <p:spPr>
          <a:xfrm>
            <a:off x="0" y="781248"/>
            <a:ext cx="9134475" cy="18114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1770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5FE2B-164E-E8AE-CDAD-3DCF37872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6C1157E-D422-7B07-7C87-4C87ACE8396D}"/>
              </a:ext>
            </a:extLst>
          </p:cNvPr>
          <p:cNvSpPr/>
          <p:nvPr/>
        </p:nvSpPr>
        <p:spPr>
          <a:xfrm>
            <a:off x="0" y="22058"/>
            <a:ext cx="9134475" cy="750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655C9C-5F1D-F676-E00F-0CB8F97288D5}"/>
              </a:ext>
            </a:extLst>
          </p:cNvPr>
          <p:cNvSpPr/>
          <p:nvPr/>
        </p:nvSpPr>
        <p:spPr>
          <a:xfrm>
            <a:off x="0" y="11201400"/>
            <a:ext cx="9134475" cy="9778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EF2422-BB45-0FC4-D06C-1F44BB713558}"/>
              </a:ext>
            </a:extLst>
          </p:cNvPr>
          <p:cNvSpPr txBox="1"/>
          <p:nvPr/>
        </p:nvSpPr>
        <p:spPr>
          <a:xfrm>
            <a:off x="1144522" y="1270122"/>
            <a:ext cx="6845430" cy="810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estudio</a:t>
            </a:r>
          </a:p>
          <a:p>
            <a:pPr defTabSz="179388">
              <a:buClr>
                <a:srgbClr val="996633"/>
              </a:buClr>
            </a:pPr>
            <a:endParaRPr lang="es-AR" sz="20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 3: </a:t>
            </a:r>
            <a:r>
              <a:rPr lang="es-AR" b="1" dirty="0" err="1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lang="es-AR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b="1" dirty="0" err="1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Thinking</a:t>
            </a:r>
            <a:r>
              <a:rPr lang="es-AR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acción para EX</a:t>
            </a:r>
            <a:endParaRPr lang="es-AR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 es la visión del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thinking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cómo aplicarlo en HR.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Metodologías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clave de Design Thinking para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diseñar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employee journeys y Moment that Matters.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Co-creación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empleados usando metodologías DT.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Herramientas tecnológicas: presentación de Mural como herramienta colaborativa de gestión de metodologías ágiles basadas en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Thinking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partnerhsip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LUMA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Institute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b="1" dirty="0">
                <a:solidFill>
                  <a:srgbClr val="1560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 4: Gestión del Bienestar y Felicidad organizacional</a:t>
            </a:r>
            <a:endParaRPr lang="es-AR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Gestión de equipos multiculturales y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-cultural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awareness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Gestión de equipos presenciales, full remotos e híbridos.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Salud física y salud mental en las organizaciones.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próxima pandemia: stress, ansiedad y depresión.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Dimensión espiritual y dimensión emocional del bienestar.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Concepto de bien-estar individual y bien-estar corporativo desde la perspectiva de las neurociencias.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Programas de intervención sobre el bienestar y la felicidad en el trabajo.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Programas de Aliados de salud mental. 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Chief Happiness Officer.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Herramientas tecnológicas: presentación de un ecosistema corporativo real de herramientas, proveedores y cómo vincular acciones de bienestar con el apoyo de la tecnología.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Calm,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Wysa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etc.</a:t>
            </a:r>
          </a:p>
          <a:p>
            <a:endParaRPr lang="es-AR" sz="23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42BB088-6C86-EEA2-46C9-597AF28E1370}"/>
              </a:ext>
            </a:extLst>
          </p:cNvPr>
          <p:cNvSpPr/>
          <p:nvPr/>
        </p:nvSpPr>
        <p:spPr>
          <a:xfrm>
            <a:off x="0" y="781248"/>
            <a:ext cx="9134475" cy="18114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9237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E89D7D-D05C-7ED4-8E72-B2A176FC593F}"/>
              </a:ext>
            </a:extLst>
          </p:cNvPr>
          <p:cNvSpPr/>
          <p:nvPr/>
        </p:nvSpPr>
        <p:spPr>
          <a:xfrm>
            <a:off x="-1" y="0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03376D-D0E7-7DED-48E4-2DF4381A195E}"/>
              </a:ext>
            </a:extLst>
          </p:cNvPr>
          <p:cNvSpPr/>
          <p:nvPr/>
        </p:nvSpPr>
        <p:spPr>
          <a:xfrm>
            <a:off x="0" y="1102054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D48DDD-200B-5D22-A55C-F1B8FE4EA5FF}"/>
              </a:ext>
            </a:extLst>
          </p:cNvPr>
          <p:cNvSpPr txBox="1"/>
          <p:nvPr/>
        </p:nvSpPr>
        <p:spPr>
          <a:xfrm>
            <a:off x="1254450" y="2478687"/>
            <a:ext cx="73222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55C89D-FD65-6BF7-3FA0-2E0DB819A07D}"/>
              </a:ext>
            </a:extLst>
          </p:cNvPr>
          <p:cNvSpPr txBox="1"/>
          <p:nvPr/>
        </p:nvSpPr>
        <p:spPr>
          <a:xfrm>
            <a:off x="657924" y="1476518"/>
            <a:ext cx="2622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Cuerpo docente</a:t>
            </a:r>
            <a:endParaRPr lang="es-AR" sz="2800" dirty="0">
              <a:solidFill>
                <a:schemeClr val="accent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6D5687A-3AF8-5E88-223C-E6ACFDFB9FE2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229CFE-6FC3-E6D3-F3BF-838204FCB73E}"/>
              </a:ext>
            </a:extLst>
          </p:cNvPr>
          <p:cNvSpPr txBox="1"/>
          <p:nvPr/>
        </p:nvSpPr>
        <p:spPr>
          <a:xfrm>
            <a:off x="2810076" y="2248915"/>
            <a:ext cx="566647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96633"/>
              </a:buClr>
            </a:pPr>
            <a:r>
              <a:rPr lang="es-AR" sz="2000" b="1" dirty="0">
                <a:solidFill>
                  <a:srgbClr val="99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DANIELA MARTINEZ 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Licenciada en Comunicación Institucional, UADE.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Master en RRHH y Gestión del Conocimiento.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especializó en diferentes posgrados ligados a marca empleadora, EX y bienestar y felicidad corporativas. 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una apasionada por crear organizaciones más humanas donde las personas quieran ir a trabajar y no solamente tengan que ir a trabajar. 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especializa en gestión de marca empleadora y experiencia del empleado entendiéndolas como las dos caras de una misma moneda por la cual nos van a evaluar los candidatos y luego los colaboradores e irán "renovando los votos" con nosotros... o no. </a:t>
            </a:r>
            <a:endParaRPr lang="es-A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Hace más de 15 años trabaja en Comunicación y Recursos Humanos en la industria de consultoría en tecnología, es docente universitaria de grado y posgrado e instructora corporativa freelance. 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Actualmente es Senior Manager del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 de diseño de transiciones de carrera a nivel global en Accenture, donde lidera los diferentes </a:t>
            </a:r>
            <a:r>
              <a:rPr lang="es-A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touchpoints</a:t>
            </a: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ligados a desarrollo y carrera, el programa de relación con </a:t>
            </a:r>
            <a:r>
              <a:rPr lang="es-A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ex-empleados</a:t>
            </a: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su marca corporativa, entre otros aspectos. </a:t>
            </a:r>
          </a:p>
          <a:p>
            <a:pPr>
              <a:buClr>
                <a:srgbClr val="996633"/>
              </a:buClr>
            </a:pPr>
            <a:endParaRPr lang="es-E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309B3D-C6E8-7436-F33B-BB0D0761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0" y="2284810"/>
            <a:ext cx="1477328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7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673B5B8-F4C0-77BE-D0BD-3FABF2C3BFA6}"/>
              </a:ext>
            </a:extLst>
          </p:cNvPr>
          <p:cNvSpPr/>
          <p:nvPr/>
        </p:nvSpPr>
        <p:spPr>
          <a:xfrm>
            <a:off x="-2" y="11020548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67DE06-BEBE-F6C7-C0E5-ECB6BD591539}"/>
              </a:ext>
            </a:extLst>
          </p:cNvPr>
          <p:cNvSpPr txBox="1"/>
          <p:nvPr/>
        </p:nvSpPr>
        <p:spPr>
          <a:xfrm>
            <a:off x="685632" y="1878884"/>
            <a:ext cx="7162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eaLnBrk="1" hangingPunct="1">
              <a:spcBef>
                <a:spcPct val="0"/>
              </a:spcBef>
              <a:buFontTx/>
              <a:buNone/>
            </a:pPr>
            <a:r>
              <a:rPr lang="es-AR" dirty="0"/>
              <a:t>• </a:t>
            </a:r>
            <a:r>
              <a:rPr lang="es-ES" alt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Completar la solicitud de Admisión. </a:t>
            </a:r>
          </a:p>
          <a:p>
            <a:pPr marL="171450" indent="-171450" eaLnBrk="1" hangingPunct="1">
              <a:spcBef>
                <a:spcPct val="0"/>
              </a:spcBef>
              <a:buFontTx/>
              <a:buNone/>
            </a:pPr>
            <a:r>
              <a:rPr lang="es-ES" alt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• Presentar Currículum Vitae</a:t>
            </a:r>
          </a:p>
          <a:p>
            <a:pPr marL="171450" indent="-171450">
              <a:spcBef>
                <a:spcPct val="0"/>
              </a:spcBef>
            </a:pPr>
            <a:r>
              <a:rPr lang="es-ES" alt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• Entrevista de admisión, en caso de ser requerida.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AR" sz="2000" b="1" dirty="0">
              <a:solidFill>
                <a:srgbClr val="0C3F60"/>
              </a:solidFill>
              <a:cs typeface="Segoe UI" panose="020B05020402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 de Evaluación y Certificación</a:t>
            </a:r>
          </a:p>
          <a:p>
            <a:pPr algn="just"/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Quienes cumplan con el 75% de asistencia al programa recibirán su certificado de Participación. </a:t>
            </a:r>
            <a:endParaRPr lang="es-A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A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2B2BC4-8A34-9B41-B31E-2FAF9D700C32}"/>
              </a:ext>
            </a:extLst>
          </p:cNvPr>
          <p:cNvSpPr txBox="1"/>
          <p:nvPr/>
        </p:nvSpPr>
        <p:spPr>
          <a:xfrm>
            <a:off x="685632" y="1406614"/>
            <a:ext cx="3695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 de Admisión </a:t>
            </a:r>
            <a:endParaRPr lang="es-AR" sz="28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1AD7529-4AEC-F951-63FA-38F344531AD7}"/>
              </a:ext>
            </a:extLst>
          </p:cNvPr>
          <p:cNvSpPr txBox="1"/>
          <p:nvPr/>
        </p:nvSpPr>
        <p:spPr>
          <a:xfrm>
            <a:off x="685632" y="5525423"/>
            <a:ext cx="5562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 y forma de pago del programa</a:t>
            </a:r>
            <a:endParaRPr lang="es-AR" sz="2800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680BC8B-9739-10EF-65D3-418BA215A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3" y="9508065"/>
            <a:ext cx="2076450" cy="125087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6F50D01-136F-B9FA-82A4-D673B683572E}"/>
              </a:ext>
            </a:extLst>
          </p:cNvPr>
          <p:cNvSpPr/>
          <p:nvPr/>
        </p:nvSpPr>
        <p:spPr>
          <a:xfrm>
            <a:off x="-4598" y="858552"/>
            <a:ext cx="9139074" cy="261610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728CAF6-5DD8-F338-BEAF-1A3EC59E3DD0}"/>
              </a:ext>
            </a:extLst>
          </p:cNvPr>
          <p:cNvSpPr/>
          <p:nvPr/>
        </p:nvSpPr>
        <p:spPr>
          <a:xfrm>
            <a:off x="-1" y="0"/>
            <a:ext cx="9134475" cy="85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312645-3951-7426-7FAF-39D1F52D5BF3}"/>
              </a:ext>
            </a:extLst>
          </p:cNvPr>
          <p:cNvSpPr txBox="1"/>
          <p:nvPr/>
        </p:nvSpPr>
        <p:spPr>
          <a:xfrm>
            <a:off x="685632" y="6130658"/>
            <a:ext cx="784876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altLang="es-AR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Consultá</a:t>
            </a:r>
            <a:r>
              <a:rPr lang="es-AR" altLang="es-AR" sz="20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AR" altLang="es-AR" sz="2000" b="1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acá</a:t>
            </a:r>
            <a:endParaRPr lang="es-AR" altLang="es-AR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AR" sz="2000" b="1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es-AR" sz="20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es-AR" sz="2400" dirty="0">
              <a:effectLst/>
              <a:ea typeface="Times New Roman" panose="02020603050405020304" pitchFamily="18" charset="0"/>
            </a:endParaRP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  <a:p>
            <a:r>
              <a:rPr lang="es-A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Cursos y programas que no constituyen carreras de </a:t>
            </a:r>
          </a:p>
          <a:p>
            <a:r>
              <a:rPr lang="es-A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posgrado en los términos del Art. 39 de la Ley de Educación </a:t>
            </a:r>
          </a:p>
          <a:p>
            <a:r>
              <a:rPr lang="es-A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Superior </a:t>
            </a:r>
            <a:r>
              <a:rPr lang="es-A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Nº</a:t>
            </a:r>
            <a:r>
              <a:rPr lang="es-A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24.521 y de la Resolución Ministerial 160/11</a:t>
            </a:r>
          </a:p>
          <a:p>
            <a:endParaRPr lang="es-AR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s-AR" sz="20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La Universidad se reserva el derecho de realizar los cambios </a:t>
            </a:r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s-AR" sz="20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que considere necesarios respecto de fechas, docentes </a:t>
            </a:r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s-AR" sz="20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y aranceles.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898447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8cdef4-da52-4d41-920c-853d370a58ea">
      <Terms xmlns="http://schemas.microsoft.com/office/infopath/2007/PartnerControls"/>
    </lcf76f155ced4ddcb4097134ff3c332f>
    <TaxCatchAll xmlns="0a33a346-3f91-49d3-b983-37ebbe1b09b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60A1D2FEAD094AA75BD295D19E8CA5" ma:contentTypeVersion="14" ma:contentTypeDescription="Crear nuevo documento." ma:contentTypeScope="" ma:versionID="a10683994077d5290206b848d3d565f3">
  <xsd:schema xmlns:xsd="http://www.w3.org/2001/XMLSchema" xmlns:xs="http://www.w3.org/2001/XMLSchema" xmlns:p="http://schemas.microsoft.com/office/2006/metadata/properties" xmlns:ns2="788cdef4-da52-4d41-920c-853d370a58ea" xmlns:ns3="0a33a346-3f91-49d3-b983-37ebbe1b09b3" targetNamespace="http://schemas.microsoft.com/office/2006/metadata/properties" ma:root="true" ma:fieldsID="d31abcb0f6c915c798b716e450e64f35" ns2:_="" ns3:_="">
    <xsd:import namespace="788cdef4-da52-4d41-920c-853d370a58ea"/>
    <xsd:import namespace="0a33a346-3f91-49d3-b983-37ebbe1b09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cdef4-da52-4d41-920c-853d370a5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480f935f-056e-43d0-a9c3-6f0a0280ba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3a346-3f91-49d3-b983-37ebbe1b09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eff6006-ff6a-4123-9d8b-d0048ee9c860}" ma:internalName="TaxCatchAll" ma:showField="CatchAllData" ma:web="0a33a346-3f91-49d3-b983-37ebbe1b09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F41CF-C4B0-4BFC-9604-B9D9F0F75B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DDE2D5-64B5-4EF2-80E2-72BEFB96CD45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7e01fb0f-ccb5-4051-8374-ecd5be16a00b"/>
    <ds:schemaRef ds:uri="http://purl.org/dc/elements/1.1/"/>
    <ds:schemaRef ds:uri="http://purl.org/dc/terms/"/>
    <ds:schemaRef ds:uri="http://schemas.microsoft.com/office/2006/documentManagement/types"/>
    <ds:schemaRef ds:uri="183e0eb7-3a07-4100-a50c-4070f7445353"/>
    <ds:schemaRef ds:uri="http://schemas.microsoft.com/office/2006/metadata/properties"/>
    <ds:schemaRef ds:uri="http://www.w3.org/XML/1998/namespace"/>
    <ds:schemaRef ds:uri="788cdef4-da52-4d41-920c-853d370a58ea"/>
    <ds:schemaRef ds:uri="0a33a346-3f91-49d3-b983-37ebbe1b09b3"/>
  </ds:schemaRefs>
</ds:datastoreItem>
</file>

<file path=customXml/itemProps3.xml><?xml version="1.0" encoding="utf-8"?>
<ds:datastoreItem xmlns:ds="http://schemas.openxmlformats.org/officeDocument/2006/customXml" ds:itemID="{293D9884-7B51-4A3D-A26F-E9260F5E88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8cdef4-da52-4d41-920c-853d370a58ea"/>
    <ds:schemaRef ds:uri="0a33a346-3f91-49d3-b983-37ebbe1b09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4991</TotalTime>
  <Words>1342</Words>
  <Application>Microsoft Office PowerPoint</Application>
  <PresentationFormat>Ledger Paper (11x17 in)</PresentationFormat>
  <Paragraphs>119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LOPEZ LEONEL NICOLAS</dc:creator>
  <cp:lastModifiedBy>Perez Pontieri Rosana Silvia</cp:lastModifiedBy>
  <cp:revision>38</cp:revision>
  <dcterms:created xsi:type="dcterms:W3CDTF">2024-04-24T19:45:27Z</dcterms:created>
  <dcterms:modified xsi:type="dcterms:W3CDTF">2026-06-11T18:41:47Z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0x0101009760A1D2FEAD094AA75BD295D19E8CA5</vt:lpwstr>
  </property>
  <property fmtid="{D5CDD505-2E9C-101B-9397-08002B2CF9AE}" pid="3" name="MediaServiceImageTags">
    <vt:lpwstr/>
  </property>
</Properties>
</file>