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8"/>
  </p:notesMasterIdLst>
  <p:sldIdLst>
    <p:sldId id="256" r:id="rId5"/>
    <p:sldId id="257" r:id="rId6"/>
    <p:sldId id="279" r:id="rId7"/>
    <p:sldId id="270" r:id="rId8"/>
    <p:sldId id="258" r:id="rId9"/>
    <p:sldId id="273" r:id="rId10"/>
    <p:sldId id="264" r:id="rId11"/>
    <p:sldId id="280" r:id="rId12"/>
    <p:sldId id="281" r:id="rId13"/>
    <p:sldId id="277" r:id="rId14"/>
    <p:sldId id="278" r:id="rId15"/>
    <p:sldId id="276" r:id="rId16"/>
    <p:sldId id="266" r:id="rId17"/>
  </p:sldIdLst>
  <p:sldSz cx="9134475" cy="12179300" type="ledg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F60"/>
    <a:srgbClr val="156082"/>
    <a:srgbClr val="996633"/>
    <a:srgbClr val="A2A467"/>
    <a:srgbClr val="003296"/>
    <a:srgbClr val="002060"/>
    <a:srgbClr val="FF8B8B"/>
    <a:srgbClr val="8FDFE7"/>
    <a:srgbClr val="FFFF99"/>
    <a:srgbClr val="CADB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91457" autoAdjust="0"/>
  </p:normalViewPr>
  <p:slideViewPr>
    <p:cSldViewPr snapToGrid="0">
      <p:cViewPr varScale="1">
        <p:scale>
          <a:sx n="33" d="100"/>
          <a:sy n="33" d="100"/>
        </p:scale>
        <p:origin x="2568" y="9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0B333-72D7-44F9-8A96-77407DA5516D}" type="datetimeFigureOut">
              <a:rPr lang="es-AR" smtClean="0"/>
              <a:t>11/6/2026</a:t>
            </a:fld>
            <a:endParaRPr lang="es-AR"/>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E1AC8-E019-44AA-B492-A21053D4E5E5}" type="slidenum">
              <a:rPr lang="es-AR" smtClean="0"/>
              <a:t>‹#›</a:t>
            </a:fld>
            <a:endParaRPr lang="es-AR"/>
          </a:p>
        </p:txBody>
      </p:sp>
    </p:spTree>
    <p:extLst>
      <p:ext uri="{BB962C8B-B14F-4D97-AF65-F5344CB8AC3E}">
        <p14:creationId xmlns:p14="http://schemas.microsoft.com/office/powerpoint/2010/main" val="4146561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C7E1AC8-E019-44AA-B492-A21053D4E5E5}" type="slidenum">
              <a:rPr lang="es-AR" smtClean="0"/>
              <a:t>1</a:t>
            </a:fld>
            <a:endParaRPr lang="es-AR"/>
          </a:p>
        </p:txBody>
      </p:sp>
    </p:spTree>
    <p:extLst>
      <p:ext uri="{BB962C8B-B14F-4D97-AF65-F5344CB8AC3E}">
        <p14:creationId xmlns:p14="http://schemas.microsoft.com/office/powerpoint/2010/main" val="3228141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086" y="1993233"/>
            <a:ext cx="7764304" cy="4240201"/>
          </a:xfrm>
        </p:spPr>
        <p:txBody>
          <a:bodyPr anchor="b"/>
          <a:lstStyle>
            <a:lvl1pPr algn="ctr">
              <a:defRPr sz="5994"/>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1810" y="6396953"/>
            <a:ext cx="6850856" cy="2940511"/>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5564C9A-2B7E-45F1-A48C-92C51C2F7C86}" type="datetimeFigureOut">
              <a:rPr lang="es-AR" smtClean="0"/>
              <a:t>11/6/2026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902135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564C9A-2B7E-45F1-A48C-92C51C2F7C86}" type="datetimeFigureOut">
              <a:rPr lang="es-AR" smtClean="0"/>
              <a:t>11/6/2026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215305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6859" y="648435"/>
            <a:ext cx="1969621" cy="1032139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7995" y="648435"/>
            <a:ext cx="5794683" cy="1032139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564C9A-2B7E-45F1-A48C-92C51C2F7C86}" type="datetimeFigureOut">
              <a:rPr lang="es-AR" smtClean="0"/>
              <a:t>11/6/2026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123158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564C9A-2B7E-45F1-A48C-92C51C2F7C86}" type="datetimeFigureOut">
              <a:rPr lang="es-AR" smtClean="0"/>
              <a:t>11/6/2026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3549307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238" y="3036371"/>
            <a:ext cx="7878485" cy="5066250"/>
          </a:xfrm>
        </p:spPr>
        <p:txBody>
          <a:bodyPr anchor="b"/>
          <a:lstStyle>
            <a:lvl1pPr>
              <a:defRPr sz="5994"/>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238" y="8150549"/>
            <a:ext cx="7878485" cy="2664221"/>
          </a:xfrm>
        </p:spPr>
        <p:txBody>
          <a:bodyPr/>
          <a:lstStyle>
            <a:lvl1pPr marL="0" indent="0">
              <a:buNone/>
              <a:defRPr sz="2398">
                <a:solidFill>
                  <a:schemeClr val="tx1">
                    <a:tint val="82000"/>
                  </a:schemeClr>
                </a:solidFill>
              </a:defRPr>
            </a:lvl1pPr>
            <a:lvl2pPr marL="456743" indent="0">
              <a:buNone/>
              <a:defRPr sz="1998">
                <a:solidFill>
                  <a:schemeClr val="tx1">
                    <a:tint val="82000"/>
                  </a:schemeClr>
                </a:solidFill>
              </a:defRPr>
            </a:lvl2pPr>
            <a:lvl3pPr marL="913486" indent="0">
              <a:buNone/>
              <a:defRPr sz="1798">
                <a:solidFill>
                  <a:schemeClr val="tx1">
                    <a:tint val="82000"/>
                  </a:schemeClr>
                </a:solidFill>
              </a:defRPr>
            </a:lvl3pPr>
            <a:lvl4pPr marL="1370228" indent="0">
              <a:buNone/>
              <a:defRPr sz="1598">
                <a:solidFill>
                  <a:schemeClr val="tx1">
                    <a:tint val="82000"/>
                  </a:schemeClr>
                </a:solidFill>
              </a:defRPr>
            </a:lvl4pPr>
            <a:lvl5pPr marL="1826971" indent="0">
              <a:buNone/>
              <a:defRPr sz="1598">
                <a:solidFill>
                  <a:schemeClr val="tx1">
                    <a:tint val="82000"/>
                  </a:schemeClr>
                </a:solidFill>
              </a:defRPr>
            </a:lvl5pPr>
            <a:lvl6pPr marL="2283714" indent="0">
              <a:buNone/>
              <a:defRPr sz="1598">
                <a:solidFill>
                  <a:schemeClr val="tx1">
                    <a:tint val="82000"/>
                  </a:schemeClr>
                </a:solidFill>
              </a:defRPr>
            </a:lvl6pPr>
            <a:lvl7pPr marL="2740457" indent="0">
              <a:buNone/>
              <a:defRPr sz="1598">
                <a:solidFill>
                  <a:schemeClr val="tx1">
                    <a:tint val="82000"/>
                  </a:schemeClr>
                </a:solidFill>
              </a:defRPr>
            </a:lvl7pPr>
            <a:lvl8pPr marL="3197200" indent="0">
              <a:buNone/>
              <a:defRPr sz="1598">
                <a:solidFill>
                  <a:schemeClr val="tx1">
                    <a:tint val="82000"/>
                  </a:schemeClr>
                </a:solidFill>
              </a:defRPr>
            </a:lvl8pPr>
            <a:lvl9pPr marL="3653942" indent="0">
              <a:buNone/>
              <a:defRPr sz="1598">
                <a:solidFill>
                  <a:schemeClr val="tx1">
                    <a:tint val="82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5564C9A-2B7E-45F1-A48C-92C51C2F7C86}" type="datetimeFigureOut">
              <a:rPr lang="es-AR" smtClean="0"/>
              <a:t>11/6/2026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175996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7995" y="3242175"/>
            <a:ext cx="3882152" cy="772765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4328" y="3242175"/>
            <a:ext cx="3882152" cy="772765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5564C9A-2B7E-45F1-A48C-92C51C2F7C86}" type="datetimeFigureOut">
              <a:rPr lang="es-AR" smtClean="0"/>
              <a:t>11/6/2026</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210264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185" y="648437"/>
            <a:ext cx="7878485" cy="235410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186" y="2985621"/>
            <a:ext cx="3864310" cy="1463207"/>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s-ES"/>
              <a:t>Haga clic para modificar los estilos de texto del patrón</a:t>
            </a:r>
          </a:p>
        </p:txBody>
      </p:sp>
      <p:sp>
        <p:nvSpPr>
          <p:cNvPr id="4" name="Content Placeholder 3"/>
          <p:cNvSpPr>
            <a:spLocks noGrp="1"/>
          </p:cNvSpPr>
          <p:nvPr>
            <p:ph sz="half" idx="2"/>
          </p:nvPr>
        </p:nvSpPr>
        <p:spPr>
          <a:xfrm>
            <a:off x="629186" y="4448828"/>
            <a:ext cx="3864310" cy="654355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4328" y="2985621"/>
            <a:ext cx="3883342" cy="1463207"/>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s-ES"/>
              <a:t>Haga clic para modificar los estilos de texto del patrón</a:t>
            </a:r>
          </a:p>
        </p:txBody>
      </p:sp>
      <p:sp>
        <p:nvSpPr>
          <p:cNvPr id="6" name="Content Placeholder 5"/>
          <p:cNvSpPr>
            <a:spLocks noGrp="1"/>
          </p:cNvSpPr>
          <p:nvPr>
            <p:ph sz="quarter" idx="4"/>
          </p:nvPr>
        </p:nvSpPr>
        <p:spPr>
          <a:xfrm>
            <a:off x="4624328" y="4448828"/>
            <a:ext cx="3883342" cy="654355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5564C9A-2B7E-45F1-A48C-92C51C2F7C86}" type="datetimeFigureOut">
              <a:rPr lang="es-AR" smtClean="0"/>
              <a:t>11/6/2026</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4067026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5564C9A-2B7E-45F1-A48C-92C51C2F7C86}" type="datetimeFigureOut">
              <a:rPr lang="es-AR" smtClean="0"/>
              <a:t>11/6/2026</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2529291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64C9A-2B7E-45F1-A48C-92C51C2F7C86}" type="datetimeFigureOut">
              <a:rPr lang="es-AR" smtClean="0"/>
              <a:t>11/6/2026</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186099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185" y="811953"/>
            <a:ext cx="2946106" cy="2841837"/>
          </a:xfrm>
        </p:spPr>
        <p:txBody>
          <a:bodyPr anchor="b"/>
          <a:lstStyle>
            <a:lvl1pPr>
              <a:defRPr sz="3197"/>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3342" y="1753596"/>
            <a:ext cx="4624328" cy="8655197"/>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185" y="3653790"/>
            <a:ext cx="2946106" cy="676909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5564C9A-2B7E-45F1-A48C-92C51C2F7C86}" type="datetimeFigureOut">
              <a:rPr lang="es-AR" smtClean="0"/>
              <a:t>11/6/2026</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1167165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185" y="811953"/>
            <a:ext cx="2946106" cy="2841837"/>
          </a:xfrm>
        </p:spPr>
        <p:txBody>
          <a:bodyPr anchor="b"/>
          <a:lstStyle>
            <a:lvl1pPr>
              <a:defRPr sz="3197"/>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3342" y="1753596"/>
            <a:ext cx="4624328" cy="8655197"/>
          </a:xfrm>
        </p:spPr>
        <p:txBody>
          <a:bodyPr anchor="t"/>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185" y="3653790"/>
            <a:ext cx="2946106" cy="676909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5564C9A-2B7E-45F1-A48C-92C51C2F7C86}" type="datetimeFigureOut">
              <a:rPr lang="es-AR" smtClean="0"/>
              <a:t>11/6/2026</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8EE393E-D98B-471D-B497-502B07E5D744}" type="slidenum">
              <a:rPr lang="es-AR" smtClean="0"/>
              <a:t>‹#›</a:t>
            </a:fld>
            <a:endParaRPr lang="es-AR"/>
          </a:p>
        </p:txBody>
      </p:sp>
    </p:spTree>
    <p:extLst>
      <p:ext uri="{BB962C8B-B14F-4D97-AF65-F5344CB8AC3E}">
        <p14:creationId xmlns:p14="http://schemas.microsoft.com/office/powerpoint/2010/main" val="291924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7995" y="648437"/>
            <a:ext cx="7878485" cy="235410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7995" y="3242175"/>
            <a:ext cx="7878485" cy="772765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7995" y="11288409"/>
            <a:ext cx="2055257" cy="648435"/>
          </a:xfrm>
          <a:prstGeom prst="rect">
            <a:avLst/>
          </a:prstGeom>
        </p:spPr>
        <p:txBody>
          <a:bodyPr vert="horz" lIns="91440" tIns="45720" rIns="91440" bIns="45720" rtlCol="0" anchor="ctr"/>
          <a:lstStyle>
            <a:lvl1pPr algn="l">
              <a:defRPr sz="1199">
                <a:solidFill>
                  <a:schemeClr val="tx1">
                    <a:tint val="82000"/>
                  </a:schemeClr>
                </a:solidFill>
              </a:defRPr>
            </a:lvl1pPr>
          </a:lstStyle>
          <a:p>
            <a:fld id="{95564C9A-2B7E-45F1-A48C-92C51C2F7C86}" type="datetimeFigureOut">
              <a:rPr lang="es-AR" smtClean="0"/>
              <a:t>11/6/2026</a:t>
            </a:fld>
            <a:endParaRPr lang="es-AR"/>
          </a:p>
        </p:txBody>
      </p:sp>
      <p:sp>
        <p:nvSpPr>
          <p:cNvPr id="5" name="Footer Placeholder 4"/>
          <p:cNvSpPr>
            <a:spLocks noGrp="1"/>
          </p:cNvSpPr>
          <p:nvPr>
            <p:ph type="ftr" sz="quarter" idx="3"/>
          </p:nvPr>
        </p:nvSpPr>
        <p:spPr>
          <a:xfrm>
            <a:off x="3025795" y="11288409"/>
            <a:ext cx="3082885" cy="648435"/>
          </a:xfrm>
          <a:prstGeom prst="rect">
            <a:avLst/>
          </a:prstGeom>
        </p:spPr>
        <p:txBody>
          <a:bodyPr vert="horz" lIns="91440" tIns="45720" rIns="91440" bIns="45720" rtlCol="0" anchor="ctr"/>
          <a:lstStyle>
            <a:lvl1pPr algn="ctr">
              <a:defRPr sz="1199">
                <a:solidFill>
                  <a:schemeClr val="tx1">
                    <a:tint val="82000"/>
                  </a:schemeClr>
                </a:solidFill>
              </a:defRPr>
            </a:lvl1pPr>
          </a:lstStyle>
          <a:p>
            <a:endParaRPr lang="es-AR"/>
          </a:p>
        </p:txBody>
      </p:sp>
      <p:sp>
        <p:nvSpPr>
          <p:cNvPr id="6" name="Slide Number Placeholder 5"/>
          <p:cNvSpPr>
            <a:spLocks noGrp="1"/>
          </p:cNvSpPr>
          <p:nvPr>
            <p:ph type="sldNum" sz="quarter" idx="4"/>
          </p:nvPr>
        </p:nvSpPr>
        <p:spPr>
          <a:xfrm>
            <a:off x="6451223" y="11288409"/>
            <a:ext cx="2055257" cy="648435"/>
          </a:xfrm>
          <a:prstGeom prst="rect">
            <a:avLst/>
          </a:prstGeom>
        </p:spPr>
        <p:txBody>
          <a:bodyPr vert="horz" lIns="91440" tIns="45720" rIns="91440" bIns="45720" rtlCol="0" anchor="ctr"/>
          <a:lstStyle>
            <a:lvl1pPr algn="r">
              <a:defRPr sz="1199">
                <a:solidFill>
                  <a:schemeClr val="tx1">
                    <a:tint val="82000"/>
                  </a:schemeClr>
                </a:solidFill>
              </a:defRPr>
            </a:lvl1pPr>
          </a:lstStyle>
          <a:p>
            <a:fld id="{18EE393E-D98B-471D-B497-502B07E5D744}" type="slidenum">
              <a:rPr lang="es-AR" smtClean="0"/>
              <a:t>‹#›</a:t>
            </a:fld>
            <a:endParaRPr lang="es-AR"/>
          </a:p>
        </p:txBody>
      </p:sp>
    </p:spTree>
    <p:extLst>
      <p:ext uri="{BB962C8B-B14F-4D97-AF65-F5344CB8AC3E}">
        <p14:creationId xmlns:p14="http://schemas.microsoft.com/office/powerpoint/2010/main" val="34749338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56082"/>
        </a:solid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8898946B-4788-E1F8-32CB-3C4F2AF7EEC8}"/>
              </a:ext>
            </a:extLst>
          </p:cNvPr>
          <p:cNvSpPr txBox="1"/>
          <p:nvPr/>
        </p:nvSpPr>
        <p:spPr>
          <a:xfrm>
            <a:off x="1459271" y="4168622"/>
            <a:ext cx="7476478" cy="3939540"/>
          </a:xfrm>
          <a:prstGeom prst="rect">
            <a:avLst/>
          </a:prstGeom>
          <a:noFill/>
        </p:spPr>
        <p:txBody>
          <a:bodyPr wrap="square">
            <a:spAutoFit/>
          </a:bodyPr>
          <a:lstStyle/>
          <a:p>
            <a:pPr>
              <a:spcAft>
                <a:spcPts val="600"/>
              </a:spcAft>
            </a:pPr>
            <a:r>
              <a:rPr lang="es-AR" sz="4000" b="1" dirty="0">
                <a:solidFill>
                  <a:schemeClr val="bg1"/>
                </a:solidFill>
                <a:effectLst/>
                <a:latin typeface="Calibri" panose="020F0502020204030204" pitchFamily="34" charset="0"/>
                <a:ea typeface="Arial" panose="020B0604020202020204" pitchFamily="34" charset="0"/>
                <a:cs typeface="Calibri" panose="020F0502020204030204" pitchFamily="34" charset="0"/>
              </a:rPr>
              <a:t>IA para la Toma de Decisiones Inteligentes</a:t>
            </a:r>
            <a:r>
              <a:rPr lang="es-AR" sz="4000" b="1" dirty="0">
                <a:solidFill>
                  <a:schemeClr val="bg1"/>
                </a:solidFill>
                <a:latin typeface="Calibri" panose="020F0502020204030204" pitchFamily="34" charset="0"/>
                <a:ea typeface="Arial" panose="020B0604020202020204" pitchFamily="34" charset="0"/>
                <a:cs typeface="Calibri" panose="020F0502020204030204" pitchFamily="34" charset="0"/>
              </a:rPr>
              <a:t>:</a:t>
            </a:r>
            <a:endParaRPr lang="es-AR" sz="4000" b="1" dirty="0">
              <a:solidFill>
                <a:schemeClr val="bg1"/>
              </a:solidFill>
              <a:effectLst/>
              <a:latin typeface="Calibri" panose="020F0502020204030204" pitchFamily="34" charset="0"/>
              <a:ea typeface="Arial" panose="020B0604020202020204" pitchFamily="34" charset="0"/>
              <a:cs typeface="Calibri" panose="020F0502020204030204" pitchFamily="34" charset="0"/>
            </a:endParaRPr>
          </a:p>
          <a:p>
            <a:pPr>
              <a:spcAft>
                <a:spcPts val="600"/>
              </a:spcAft>
            </a:pPr>
            <a:r>
              <a:rPr lang="es-AR" sz="4000" b="1" dirty="0">
                <a:solidFill>
                  <a:schemeClr val="bg1"/>
                </a:solidFill>
                <a:effectLst/>
                <a:latin typeface="Calibri" panose="020F0502020204030204" pitchFamily="34" charset="0"/>
                <a:ea typeface="Arial" panose="020B0604020202020204" pitchFamily="34" charset="0"/>
                <a:cs typeface="Calibri" panose="020F0502020204030204" pitchFamily="34" charset="0"/>
              </a:rPr>
              <a:t>Adopci</a:t>
            </a:r>
            <a:r>
              <a:rPr lang="es-AR" sz="4000" b="1" dirty="0">
                <a:solidFill>
                  <a:schemeClr val="bg1"/>
                </a:solidFill>
                <a:latin typeface="Calibri" panose="020F0502020204030204" pitchFamily="34" charset="0"/>
                <a:ea typeface="Arial" panose="020B0604020202020204" pitchFamily="34" charset="0"/>
                <a:cs typeface="Calibri" panose="020F0502020204030204" pitchFamily="34" charset="0"/>
              </a:rPr>
              <a:t>ón, Estrategia y Productividad</a:t>
            </a:r>
            <a:endParaRPr lang="es-ES" sz="4000" b="1" dirty="0">
              <a:solidFill>
                <a:schemeClr val="bg1"/>
              </a:solidFill>
              <a:effectLst/>
              <a:latin typeface="Calibri" panose="020F0502020204030204" pitchFamily="34" charset="0"/>
              <a:ea typeface="Arial" panose="020B0604020202020204" pitchFamily="34" charset="0"/>
              <a:cs typeface="Calibri" panose="020F0502020204030204" pitchFamily="34" charset="0"/>
            </a:endParaRPr>
          </a:p>
          <a:p>
            <a:endParaRPr lang="es-AR" sz="4000" b="1" i="1" dirty="0">
              <a:solidFill>
                <a:schemeClr val="bg1"/>
              </a:solidFill>
              <a:latin typeface="Calibri" panose="020F0502020204030204" pitchFamily="34" charset="0"/>
              <a:cs typeface="Calibri" panose="020F0502020204030204" pitchFamily="34" charset="0"/>
            </a:endParaRPr>
          </a:p>
          <a:p>
            <a:r>
              <a:rPr lang="es-AR" sz="4000" i="1" dirty="0">
                <a:solidFill>
                  <a:schemeClr val="bg1"/>
                </a:solidFill>
                <a:latin typeface="Abadi" panose="020B0604020104020204" pitchFamily="34" charset="0"/>
              </a:rPr>
              <a:t>Virtual</a:t>
            </a:r>
          </a:p>
        </p:txBody>
      </p:sp>
      <p:cxnSp>
        <p:nvCxnSpPr>
          <p:cNvPr id="12" name="Conector recto 11">
            <a:extLst>
              <a:ext uri="{FF2B5EF4-FFF2-40B4-BE49-F238E27FC236}">
                <a16:creationId xmlns:a16="http://schemas.microsoft.com/office/drawing/2014/main" id="{4F992641-75C4-CC5F-21B7-9DFB734880D3}"/>
              </a:ext>
            </a:extLst>
          </p:cNvPr>
          <p:cNvCxnSpPr>
            <a:cxnSpLocks/>
          </p:cNvCxnSpPr>
          <p:nvPr/>
        </p:nvCxnSpPr>
        <p:spPr>
          <a:xfrm>
            <a:off x="1408616" y="4302793"/>
            <a:ext cx="0" cy="2877936"/>
          </a:xfrm>
          <a:prstGeom prst="line">
            <a:avLst/>
          </a:prstGeom>
          <a:ln>
            <a:solidFill>
              <a:srgbClr val="A2A467"/>
            </a:solidFill>
          </a:ln>
        </p:spPr>
        <p:style>
          <a:lnRef idx="2">
            <a:schemeClr val="accent1"/>
          </a:lnRef>
          <a:fillRef idx="0">
            <a:schemeClr val="accent1"/>
          </a:fillRef>
          <a:effectRef idx="1">
            <a:schemeClr val="accent1"/>
          </a:effectRef>
          <a:fontRef idx="minor">
            <a:schemeClr val="tx1"/>
          </a:fontRef>
        </p:style>
      </p:cxnSp>
      <p:pic>
        <p:nvPicPr>
          <p:cNvPr id="32" name="Imagen 31">
            <a:extLst>
              <a:ext uri="{FF2B5EF4-FFF2-40B4-BE49-F238E27FC236}">
                <a16:creationId xmlns:a16="http://schemas.microsoft.com/office/drawing/2014/main" id="{316396B7-A743-225B-6F79-94DEC2D617E5}"/>
              </a:ext>
            </a:extLst>
          </p:cNvPr>
          <p:cNvPicPr>
            <a:picLocks noChangeAspect="1"/>
          </p:cNvPicPr>
          <p:nvPr/>
        </p:nvPicPr>
        <p:blipFill>
          <a:blip r:embed="rId3"/>
          <a:stretch>
            <a:fillRect/>
          </a:stretch>
        </p:blipFill>
        <p:spPr>
          <a:xfrm>
            <a:off x="-2" y="10959930"/>
            <a:ext cx="5934903" cy="1219370"/>
          </a:xfrm>
          <a:prstGeom prst="rect">
            <a:avLst/>
          </a:prstGeom>
        </p:spPr>
      </p:pic>
      <p:pic>
        <p:nvPicPr>
          <p:cNvPr id="34" name="Imagen 33">
            <a:extLst>
              <a:ext uri="{FF2B5EF4-FFF2-40B4-BE49-F238E27FC236}">
                <a16:creationId xmlns:a16="http://schemas.microsoft.com/office/drawing/2014/main" id="{E2EBDDD6-2D2D-A76F-EFF1-61415B6F6650}"/>
              </a:ext>
            </a:extLst>
          </p:cNvPr>
          <p:cNvPicPr>
            <a:picLocks noChangeAspect="1"/>
          </p:cNvPicPr>
          <p:nvPr/>
        </p:nvPicPr>
        <p:blipFill>
          <a:blip r:embed="rId4"/>
          <a:stretch>
            <a:fillRect/>
          </a:stretch>
        </p:blipFill>
        <p:spPr>
          <a:xfrm>
            <a:off x="2724528" y="0"/>
            <a:ext cx="6420746" cy="3489179"/>
          </a:xfrm>
          <a:prstGeom prst="rect">
            <a:avLst/>
          </a:prstGeom>
        </p:spPr>
      </p:pic>
      <p:pic>
        <p:nvPicPr>
          <p:cNvPr id="10" name="Imagen 9">
            <a:extLst>
              <a:ext uri="{FF2B5EF4-FFF2-40B4-BE49-F238E27FC236}">
                <a16:creationId xmlns:a16="http://schemas.microsoft.com/office/drawing/2014/main" id="{59ADAEB6-96D7-4F90-8773-C647D161BFF5}"/>
              </a:ext>
            </a:extLst>
          </p:cNvPr>
          <p:cNvPicPr>
            <a:picLocks noChangeAspect="1"/>
          </p:cNvPicPr>
          <p:nvPr/>
        </p:nvPicPr>
        <p:blipFill>
          <a:blip r:embed="rId5"/>
          <a:stretch>
            <a:fillRect/>
          </a:stretch>
        </p:blipFill>
        <p:spPr>
          <a:xfrm>
            <a:off x="5850782" y="9957157"/>
            <a:ext cx="3028762" cy="1959787"/>
          </a:xfrm>
          <a:prstGeom prst="rect">
            <a:avLst/>
          </a:prstGeom>
        </p:spPr>
      </p:pic>
    </p:spTree>
    <p:extLst>
      <p:ext uri="{BB962C8B-B14F-4D97-AF65-F5344CB8AC3E}">
        <p14:creationId xmlns:p14="http://schemas.microsoft.com/office/powerpoint/2010/main" val="922926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FA4AA41-0FE5-7E1E-75D3-A4B3DDBD52D7}"/>
              </a:ext>
            </a:extLst>
          </p:cNvPr>
          <p:cNvSpPr/>
          <p:nvPr/>
        </p:nvSpPr>
        <p:spPr>
          <a:xfrm>
            <a:off x="0" y="22058"/>
            <a:ext cx="9134475" cy="7501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FEE96CFD-6957-72CE-FDE6-F9DEAEC22B74}"/>
              </a:ext>
            </a:extLst>
          </p:cNvPr>
          <p:cNvSpPr/>
          <p:nvPr/>
        </p:nvSpPr>
        <p:spPr>
          <a:xfrm>
            <a:off x="0" y="11201400"/>
            <a:ext cx="9134475" cy="9778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a:extLst>
              <a:ext uri="{FF2B5EF4-FFF2-40B4-BE49-F238E27FC236}">
                <a16:creationId xmlns:a16="http://schemas.microsoft.com/office/drawing/2014/main" id="{CCABB26B-382D-994A-5512-E571F2C6D8C5}"/>
              </a:ext>
            </a:extLst>
          </p:cNvPr>
          <p:cNvSpPr/>
          <p:nvPr/>
        </p:nvSpPr>
        <p:spPr>
          <a:xfrm>
            <a:off x="0" y="781248"/>
            <a:ext cx="9134475" cy="18114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 name="CuadroTexto 2">
            <a:extLst>
              <a:ext uri="{FF2B5EF4-FFF2-40B4-BE49-F238E27FC236}">
                <a16:creationId xmlns:a16="http://schemas.microsoft.com/office/drawing/2014/main" id="{D8E8F5C3-54E8-6278-9B12-03F03574775C}"/>
              </a:ext>
            </a:extLst>
          </p:cNvPr>
          <p:cNvSpPr txBox="1"/>
          <p:nvPr/>
        </p:nvSpPr>
        <p:spPr>
          <a:xfrm>
            <a:off x="3404819" y="2074008"/>
            <a:ext cx="5254723" cy="7617470"/>
          </a:xfrm>
          <a:prstGeom prst="rect">
            <a:avLst/>
          </a:prstGeom>
          <a:noFill/>
        </p:spPr>
        <p:txBody>
          <a:bodyPr wrap="square">
            <a:spAutoFit/>
          </a:bodyPr>
          <a:lstStyle/>
          <a:p>
            <a:pPr>
              <a:spcAft>
                <a:spcPts val="600"/>
              </a:spcAft>
              <a:buClr>
                <a:srgbClr val="996633"/>
              </a:buClr>
            </a:pPr>
            <a:r>
              <a:rPr lang="es-AR" sz="1800" b="1" dirty="0">
                <a:solidFill>
                  <a:srgbClr val="156082"/>
                </a:solidFill>
                <a:effectLst/>
                <a:latin typeface="Calibri" panose="020F0502020204030204" pitchFamily="34" charset="0"/>
                <a:ea typeface="Arial" panose="020B0604020202020204" pitchFamily="34" charset="0"/>
                <a:cs typeface="Calibri" panose="020F0502020204030204" pitchFamily="34" charset="0"/>
              </a:rPr>
              <a:t> </a:t>
            </a:r>
            <a:endParaRPr lang="es-ES" sz="1800" dirty="0">
              <a:solidFill>
                <a:srgbClr val="201F1E"/>
              </a:solidFill>
              <a:effectLst/>
              <a:latin typeface="Calibri" panose="020F0502020204030204" pitchFamily="34" charset="0"/>
              <a:ea typeface="Arial" panose="020B0604020202020204" pitchFamily="34" charset="0"/>
              <a:cs typeface="Calibri" panose="020F0502020204030204" pitchFamily="34" charset="0"/>
            </a:endParaRPr>
          </a:p>
          <a:p>
            <a:pPr>
              <a:buClr>
                <a:srgbClr val="996633"/>
              </a:buClr>
            </a:pPr>
            <a:r>
              <a:rPr lang="es-AR" sz="2000" b="1" dirty="0">
                <a:solidFill>
                  <a:srgbClr val="156082"/>
                </a:solidFill>
                <a:effectLst/>
                <a:latin typeface="Calibri" panose="020F0502020204030204" pitchFamily="34" charset="0"/>
                <a:ea typeface="Noto Sans Symbols"/>
                <a:cs typeface="Calibri" panose="020F0502020204030204" pitchFamily="34" charset="0"/>
              </a:rPr>
              <a:t>Enrique Alberto Fraga</a:t>
            </a:r>
          </a:p>
          <a:p>
            <a:pPr>
              <a:buClr>
                <a:srgbClr val="996633"/>
              </a:buClr>
            </a:pPr>
            <a:r>
              <a:rPr lang="es-ES" dirty="0">
                <a:effectLst/>
                <a:latin typeface="Calibri" panose="020F0502020204030204" pitchFamily="34" charset="0"/>
                <a:ea typeface="Arial" panose="020B0604020202020204" pitchFamily="34" charset="0"/>
                <a:cs typeface="Calibri" panose="020F0502020204030204" pitchFamily="34" charset="0"/>
              </a:rPr>
              <a:t>Enrique Alberto Fraga es Magíster en Periodismo (Universidad Torcuato Di Tella/Diario La Nación) y Licenciado en Ciencias de la Comunicación (Universidad de Buenos Aires), con Diploma de Honor. </a:t>
            </a:r>
          </a:p>
          <a:p>
            <a:pPr>
              <a:buClr>
                <a:srgbClr val="996633"/>
              </a:buClr>
            </a:pPr>
            <a:r>
              <a:rPr lang="es-ES" dirty="0">
                <a:effectLst/>
                <a:latin typeface="Calibri" panose="020F0502020204030204" pitchFamily="34" charset="0"/>
                <a:ea typeface="Arial" panose="020B0604020202020204" pitchFamily="34" charset="0"/>
                <a:cs typeface="Calibri" panose="020F0502020204030204" pitchFamily="34" charset="0"/>
              </a:rPr>
              <a:t>Es consultor en comunicación digital y profesor universitario en la Universidad Argentina de la Empresa (UADE), en la carrera de Comunicación Digital e Interactiva, y en la Universidad de Buenos Aires, en la carrera de Ciencias de la Comunicación. </a:t>
            </a:r>
          </a:p>
          <a:p>
            <a:pPr>
              <a:buClr>
                <a:srgbClr val="996633"/>
              </a:buClr>
            </a:pPr>
            <a:r>
              <a:rPr lang="es-ES" dirty="0">
                <a:effectLst/>
                <a:latin typeface="Calibri" panose="020F0502020204030204" pitchFamily="34" charset="0"/>
                <a:ea typeface="Arial" panose="020B0604020202020204" pitchFamily="34" charset="0"/>
                <a:cs typeface="Calibri" panose="020F0502020204030204" pitchFamily="34" charset="0"/>
              </a:rPr>
              <a:t>Como periodista, editó la </a:t>
            </a:r>
            <a:r>
              <a:rPr lang="es-ES" dirty="0" err="1">
                <a:effectLst/>
                <a:latin typeface="Calibri" panose="020F0502020204030204" pitchFamily="34" charset="0"/>
                <a:ea typeface="Arial" panose="020B0604020202020204" pitchFamily="34" charset="0"/>
                <a:cs typeface="Calibri" panose="020F0502020204030204" pitchFamily="34" charset="0"/>
              </a:rPr>
              <a:t>newsletter</a:t>
            </a:r>
            <a:r>
              <a:rPr lang="es-ES" dirty="0">
                <a:effectLst/>
                <a:latin typeface="Calibri" panose="020F0502020204030204" pitchFamily="34" charset="0"/>
                <a:ea typeface="Arial" panose="020B0604020202020204" pitchFamily="34" charset="0"/>
                <a:cs typeface="Calibri" panose="020F0502020204030204" pitchFamily="34" charset="0"/>
              </a:rPr>
              <a:t> Ok-</a:t>
            </a:r>
            <a:r>
              <a:rPr lang="es-ES" dirty="0" err="1">
                <a:effectLst/>
                <a:latin typeface="Calibri" panose="020F0502020204030204" pitchFamily="34" charset="0"/>
                <a:ea typeface="Arial" panose="020B0604020202020204" pitchFamily="34" charset="0"/>
                <a:cs typeface="Calibri" panose="020F0502020204030204" pitchFamily="34" charset="0"/>
              </a:rPr>
              <a:t>bot</a:t>
            </a:r>
            <a:r>
              <a:rPr lang="es-ES" dirty="0">
                <a:effectLst/>
                <a:latin typeface="Calibri" panose="020F0502020204030204" pitchFamily="34" charset="0"/>
                <a:ea typeface="Arial" panose="020B0604020202020204" pitchFamily="34" charset="0"/>
                <a:cs typeface="Calibri" panose="020F0502020204030204" pitchFamily="34" charset="0"/>
              </a:rPr>
              <a:t> </a:t>
            </a:r>
            <a:r>
              <a:rPr lang="es-ES" dirty="0" err="1">
                <a:effectLst/>
                <a:latin typeface="Calibri" panose="020F0502020204030204" pitchFamily="34" charset="0"/>
                <a:ea typeface="Arial" panose="020B0604020202020204" pitchFamily="34" charset="0"/>
                <a:cs typeface="Calibri" panose="020F0502020204030204" pitchFamily="34" charset="0"/>
              </a:rPr>
              <a:t>by</a:t>
            </a:r>
            <a:r>
              <a:rPr lang="es-ES" dirty="0">
                <a:effectLst/>
                <a:latin typeface="Calibri" panose="020F0502020204030204" pitchFamily="34" charset="0"/>
                <a:ea typeface="Arial" panose="020B0604020202020204" pitchFamily="34" charset="0"/>
                <a:cs typeface="Calibri" panose="020F0502020204030204" pitchFamily="34" charset="0"/>
              </a:rPr>
              <a:t> </a:t>
            </a:r>
            <a:r>
              <a:rPr lang="es-ES" dirty="0" err="1">
                <a:effectLst/>
                <a:latin typeface="Calibri" panose="020F0502020204030204" pitchFamily="34" charset="0"/>
                <a:ea typeface="Arial" panose="020B0604020202020204" pitchFamily="34" charset="0"/>
                <a:cs typeface="Calibri" panose="020F0502020204030204" pitchFamily="34" charset="0"/>
              </a:rPr>
              <a:t>Convercom</a:t>
            </a:r>
            <a:r>
              <a:rPr lang="es-ES" dirty="0">
                <a:effectLst/>
                <a:latin typeface="Calibri" panose="020F0502020204030204" pitchFamily="34" charset="0"/>
                <a:ea typeface="Arial" panose="020B0604020202020204" pitchFamily="34" charset="0"/>
                <a:cs typeface="Calibri" panose="020F0502020204030204" pitchFamily="34" charset="0"/>
              </a:rPr>
              <a:t>, dedicada al campo de la asistencia virtual, los </a:t>
            </a:r>
            <a:r>
              <a:rPr lang="es-ES" dirty="0" err="1">
                <a:effectLst/>
                <a:latin typeface="Calibri" panose="020F0502020204030204" pitchFamily="34" charset="0"/>
                <a:ea typeface="Arial" panose="020B0604020202020204" pitchFamily="34" charset="0"/>
                <a:cs typeface="Calibri" panose="020F0502020204030204" pitchFamily="34" charset="0"/>
              </a:rPr>
              <a:t>chatbots</a:t>
            </a:r>
            <a:r>
              <a:rPr lang="es-ES" dirty="0">
                <a:effectLst/>
                <a:latin typeface="Calibri" panose="020F0502020204030204" pitchFamily="34" charset="0"/>
                <a:ea typeface="Arial" panose="020B0604020202020204" pitchFamily="34" charset="0"/>
                <a:cs typeface="Calibri" panose="020F0502020204030204" pitchFamily="34" charset="0"/>
              </a:rPr>
              <a:t> y la Inteligencia Artificial; también escribe artículos de opinión sobre Inteligencia Artificial y tendencias en comunicación digital en medios destacados de la Argentina y el exterior. En 2018 fue ganador del Simposio en Innovación de la UADE con el desarrollo de un </a:t>
            </a:r>
            <a:r>
              <a:rPr lang="es-ES" dirty="0" err="1">
                <a:effectLst/>
                <a:latin typeface="Calibri" panose="020F0502020204030204" pitchFamily="34" charset="0"/>
                <a:ea typeface="Arial" panose="020B0604020202020204" pitchFamily="34" charset="0"/>
                <a:cs typeface="Calibri" panose="020F0502020204030204" pitchFamily="34" charset="0"/>
              </a:rPr>
              <a:t>chatbot</a:t>
            </a:r>
            <a:r>
              <a:rPr lang="es-ES" dirty="0">
                <a:effectLst/>
                <a:latin typeface="Calibri" panose="020F0502020204030204" pitchFamily="34" charset="0"/>
                <a:ea typeface="Arial" panose="020B0604020202020204" pitchFamily="34" charset="0"/>
                <a:cs typeface="Calibri" panose="020F0502020204030204" pitchFamily="34" charset="0"/>
              </a:rPr>
              <a:t> aplicado a la educación universitaria, tema sobre el que dirige un proyecto de investigación en esta casa de estudios. Dicta charlas y conferencias sobre usos de Inteligencia Artificial Generativa, Data </a:t>
            </a:r>
            <a:r>
              <a:rPr lang="es-ES" dirty="0" err="1">
                <a:effectLst/>
                <a:latin typeface="Calibri" panose="020F0502020204030204" pitchFamily="34" charset="0"/>
                <a:ea typeface="Arial" panose="020B0604020202020204" pitchFamily="34" charset="0"/>
                <a:cs typeface="Calibri" panose="020F0502020204030204" pitchFamily="34" charset="0"/>
              </a:rPr>
              <a:t>Analytics</a:t>
            </a:r>
            <a:r>
              <a:rPr lang="es-ES" dirty="0">
                <a:effectLst/>
                <a:latin typeface="Calibri" panose="020F0502020204030204" pitchFamily="34" charset="0"/>
                <a:ea typeface="Arial" panose="020B0604020202020204" pitchFamily="34" charset="0"/>
                <a:cs typeface="Calibri" panose="020F0502020204030204" pitchFamily="34" charset="0"/>
              </a:rPr>
              <a:t> y tendencias en innovación y transformación digital para empresas, universidades y gobiernos.</a:t>
            </a:r>
            <a:endParaRPr lang="es-AR" sz="2000" dirty="0">
              <a:effectLst/>
              <a:latin typeface="Calibri" panose="020F0502020204030204" pitchFamily="34" charset="0"/>
              <a:ea typeface="Arial" panose="020B0604020202020204" pitchFamily="34" charset="0"/>
              <a:cs typeface="Calibri" panose="020F0502020204030204" pitchFamily="34" charset="0"/>
            </a:endParaRPr>
          </a:p>
          <a:p>
            <a:pPr>
              <a:buClr>
                <a:srgbClr val="996633"/>
              </a:buClr>
            </a:pPr>
            <a:r>
              <a:rPr lang="es-AR" sz="3200" b="1" dirty="0">
                <a:solidFill>
                  <a:srgbClr val="996633"/>
                </a:solidFill>
                <a:effectLst/>
                <a:latin typeface="Calibri" panose="020F0502020204030204" pitchFamily="34" charset="0"/>
                <a:ea typeface="Noto Sans Symbols"/>
                <a:cs typeface="Calibri" panose="020F0502020204030204" pitchFamily="34" charset="0"/>
              </a:rPr>
              <a:t> </a:t>
            </a:r>
            <a:endParaRPr lang="es-AR" sz="2300" b="1" dirty="0">
              <a:solidFill>
                <a:srgbClr val="0C3F60"/>
              </a:solidFill>
              <a:latin typeface="Calibri" panose="020F0502020204030204" pitchFamily="34" charset="0"/>
              <a:cs typeface="Calibri" panose="020F0502020204030204" pitchFamily="34" charset="0"/>
            </a:endParaRPr>
          </a:p>
        </p:txBody>
      </p:sp>
      <p:pic>
        <p:nvPicPr>
          <p:cNvPr id="8" name="Imagen 7">
            <a:extLst>
              <a:ext uri="{FF2B5EF4-FFF2-40B4-BE49-F238E27FC236}">
                <a16:creationId xmlns:a16="http://schemas.microsoft.com/office/drawing/2014/main" id="{11667A8B-E5B5-A462-835E-05422DF3B379}"/>
              </a:ext>
            </a:extLst>
          </p:cNvPr>
          <p:cNvPicPr>
            <a:picLocks noChangeAspect="1"/>
          </p:cNvPicPr>
          <p:nvPr/>
        </p:nvPicPr>
        <p:blipFill>
          <a:blip r:embed="rId2"/>
          <a:stretch>
            <a:fillRect/>
          </a:stretch>
        </p:blipFill>
        <p:spPr>
          <a:xfrm>
            <a:off x="1234547" y="2485787"/>
            <a:ext cx="1674908" cy="2479811"/>
          </a:xfrm>
          <a:prstGeom prst="rect">
            <a:avLst/>
          </a:prstGeom>
        </p:spPr>
      </p:pic>
      <p:sp>
        <p:nvSpPr>
          <p:cNvPr id="9" name="CuadroTexto 8">
            <a:extLst>
              <a:ext uri="{FF2B5EF4-FFF2-40B4-BE49-F238E27FC236}">
                <a16:creationId xmlns:a16="http://schemas.microsoft.com/office/drawing/2014/main" id="{A25F1EF7-B5AD-EB13-4777-D799C7DCD715}"/>
              </a:ext>
            </a:extLst>
          </p:cNvPr>
          <p:cNvSpPr txBox="1"/>
          <p:nvPr/>
        </p:nvSpPr>
        <p:spPr>
          <a:xfrm>
            <a:off x="497461" y="1254732"/>
            <a:ext cx="5620924" cy="938719"/>
          </a:xfrm>
          <a:prstGeom prst="rect">
            <a:avLst/>
          </a:prstGeom>
          <a:noFill/>
        </p:spPr>
        <p:txBody>
          <a:bodyPr wrap="square">
            <a:spAutoFit/>
          </a:bodyPr>
          <a:lstStyle/>
          <a:p>
            <a:pPr>
              <a:spcAft>
                <a:spcPts val="600"/>
              </a:spcAft>
              <a:buClr>
                <a:srgbClr val="996633"/>
              </a:buClr>
            </a:pPr>
            <a:r>
              <a:rPr lang="es-AR" sz="1800" b="1" dirty="0">
                <a:solidFill>
                  <a:srgbClr val="156082"/>
                </a:solidFill>
                <a:effectLst/>
                <a:latin typeface="Calibri" panose="020F0502020204030204" pitchFamily="34" charset="0"/>
                <a:ea typeface="Arial" panose="020B0604020202020204" pitchFamily="34" charset="0"/>
                <a:cs typeface="Calibri" panose="020F0502020204030204" pitchFamily="34" charset="0"/>
              </a:rPr>
              <a:t> </a:t>
            </a:r>
            <a:endParaRPr lang="es-ES" sz="1800" dirty="0">
              <a:solidFill>
                <a:srgbClr val="201F1E"/>
              </a:solidFill>
              <a:effectLst/>
              <a:latin typeface="Calibri" panose="020F0502020204030204" pitchFamily="34" charset="0"/>
              <a:ea typeface="Arial" panose="020B0604020202020204" pitchFamily="34" charset="0"/>
              <a:cs typeface="Calibri" panose="020F0502020204030204" pitchFamily="34" charset="0"/>
            </a:endParaRPr>
          </a:p>
          <a:p>
            <a:pPr>
              <a:buClr>
                <a:srgbClr val="996633"/>
              </a:buClr>
            </a:pPr>
            <a:r>
              <a:rPr lang="es-AR" sz="3200" b="1" dirty="0">
                <a:solidFill>
                  <a:srgbClr val="996633"/>
                </a:solidFill>
                <a:effectLst/>
                <a:latin typeface="Calibri" panose="020F0502020204030204" pitchFamily="34" charset="0"/>
                <a:ea typeface="Noto Sans Symbols"/>
                <a:cs typeface="Calibri" panose="020F0502020204030204" pitchFamily="34" charset="0"/>
              </a:rPr>
              <a:t>Cuerpo Docente</a:t>
            </a:r>
          </a:p>
        </p:txBody>
      </p:sp>
    </p:spTree>
    <p:extLst>
      <p:ext uri="{BB962C8B-B14F-4D97-AF65-F5344CB8AC3E}">
        <p14:creationId xmlns:p14="http://schemas.microsoft.com/office/powerpoint/2010/main" val="1165273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3529D-EE40-BAD9-278F-35DB2DCE921C}"/>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C754FDEE-C820-7FB6-9B8A-9956D4F9313F}"/>
              </a:ext>
            </a:extLst>
          </p:cNvPr>
          <p:cNvSpPr/>
          <p:nvPr/>
        </p:nvSpPr>
        <p:spPr>
          <a:xfrm>
            <a:off x="0" y="22058"/>
            <a:ext cx="9134475" cy="7501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7AA4A794-16BC-0EA5-F75F-676C8E707260}"/>
              </a:ext>
            </a:extLst>
          </p:cNvPr>
          <p:cNvSpPr/>
          <p:nvPr/>
        </p:nvSpPr>
        <p:spPr>
          <a:xfrm>
            <a:off x="0" y="11201400"/>
            <a:ext cx="9134475" cy="9778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a:extLst>
              <a:ext uri="{FF2B5EF4-FFF2-40B4-BE49-F238E27FC236}">
                <a16:creationId xmlns:a16="http://schemas.microsoft.com/office/drawing/2014/main" id="{C4281DC0-F2C2-08CE-1963-06DB980F2959}"/>
              </a:ext>
            </a:extLst>
          </p:cNvPr>
          <p:cNvSpPr/>
          <p:nvPr/>
        </p:nvSpPr>
        <p:spPr>
          <a:xfrm>
            <a:off x="0" y="781248"/>
            <a:ext cx="9134475" cy="18114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 name="CuadroTexto 2">
            <a:extLst>
              <a:ext uri="{FF2B5EF4-FFF2-40B4-BE49-F238E27FC236}">
                <a16:creationId xmlns:a16="http://schemas.microsoft.com/office/drawing/2014/main" id="{3AEC511A-409A-00CC-B932-D22896BF4E4D}"/>
              </a:ext>
            </a:extLst>
          </p:cNvPr>
          <p:cNvSpPr txBox="1"/>
          <p:nvPr/>
        </p:nvSpPr>
        <p:spPr>
          <a:xfrm>
            <a:off x="3307923" y="2301173"/>
            <a:ext cx="5254723" cy="8710077"/>
          </a:xfrm>
          <a:prstGeom prst="rect">
            <a:avLst/>
          </a:prstGeom>
          <a:noFill/>
        </p:spPr>
        <p:txBody>
          <a:bodyPr wrap="square">
            <a:spAutoFit/>
          </a:bodyPr>
          <a:lstStyle/>
          <a:p>
            <a:pPr>
              <a:buClr>
                <a:srgbClr val="996633"/>
              </a:buClr>
            </a:pPr>
            <a:r>
              <a:rPr lang="es-AR" sz="2000" b="1" dirty="0">
                <a:solidFill>
                  <a:srgbClr val="0C3F60"/>
                </a:solidFill>
                <a:latin typeface="Calibri"/>
                <a:ea typeface="Times New Roman" panose="02020603050405020304" pitchFamily="18" charset="0"/>
                <a:cs typeface="Calibri"/>
              </a:rPr>
              <a:t>Leonardo Prieto</a:t>
            </a:r>
            <a:r>
              <a:rPr lang="es-AR" b="1" dirty="0">
                <a:solidFill>
                  <a:srgbClr val="0C3F60"/>
                </a:solidFill>
                <a:latin typeface="Calibri" panose="020F0502020204030204" pitchFamily="34" charset="0"/>
                <a:ea typeface="Calibri" panose="020F0502020204030204" pitchFamily="34" charset="0"/>
                <a:cs typeface="Calibri" panose="020F0502020204030204" pitchFamily="34" charset="0"/>
              </a:rPr>
              <a:t> </a:t>
            </a:r>
            <a:endParaRPr lang="en-US" dirty="0">
              <a:solidFill>
                <a:srgbClr val="0C3F60"/>
              </a:solidFill>
              <a:latin typeface="Calibri" panose="020F0502020204030204" pitchFamily="34" charset="0"/>
              <a:ea typeface="Calibri" panose="020F0502020204030204" pitchFamily="34" charset="0"/>
              <a:cs typeface="Calibri" panose="020F0502020204030204" pitchFamily="34" charset="0"/>
            </a:endParaRPr>
          </a:p>
          <a:p>
            <a:r>
              <a:rPr lang="es-AR" dirty="0">
                <a:solidFill>
                  <a:srgbClr val="000000"/>
                </a:solidFill>
                <a:latin typeface="Calibri" panose="020F0502020204030204" pitchFamily="34" charset="0"/>
                <a:ea typeface="Calibri" panose="020F0502020204030204" pitchFamily="34" charset="0"/>
                <a:cs typeface="Calibri" panose="020F0502020204030204" pitchFamily="34" charset="0"/>
              </a:rPr>
              <a:t>Ingeniero </a:t>
            </a:r>
            <a:r>
              <a:rPr lang="es-AR" dirty="0">
                <a:latin typeface="Calibri" panose="020F0502020204030204" pitchFamily="34" charset="0"/>
                <a:ea typeface="Calibri" panose="020F0502020204030204" pitchFamily="34" charset="0"/>
                <a:cs typeface="Calibri" panose="020F0502020204030204" pitchFamily="34" charset="0"/>
              </a:rPr>
              <a:t>electrónico, UTN</a:t>
            </a:r>
            <a:r>
              <a:rPr lang="es-AR" dirty="0">
                <a:solidFill>
                  <a:srgbClr val="CC0099"/>
                </a:solidFill>
                <a:latin typeface="Calibri" panose="020F0502020204030204" pitchFamily="34" charset="0"/>
                <a:ea typeface="Calibri" panose="020F0502020204030204" pitchFamily="34" charset="0"/>
                <a:cs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s-AR" dirty="0">
                <a:solidFill>
                  <a:srgbClr val="000000"/>
                </a:solidFill>
                <a:latin typeface="Calibri" panose="020F0502020204030204" pitchFamily="34" charset="0"/>
                <a:ea typeface="Calibri" panose="020F0502020204030204" pitchFamily="34" charset="0"/>
                <a:cs typeface="Calibri" panose="020F0502020204030204" pitchFamily="34" charset="0"/>
              </a:rPr>
              <a:t>Posgrado en Gestión de Servicios Tecnológicos, </a:t>
            </a:r>
            <a:r>
              <a:rPr lang="es-AR" dirty="0" err="1">
                <a:solidFill>
                  <a:srgbClr val="000000"/>
                </a:solidFill>
                <a:latin typeface="Calibri" panose="020F0502020204030204" pitchFamily="34" charset="0"/>
                <a:ea typeface="Calibri" panose="020F0502020204030204" pitchFamily="34" charset="0"/>
                <a:cs typeface="Calibri" panose="020F0502020204030204" pitchFamily="34" charset="0"/>
              </a:rPr>
              <a:t>UdeSA</a:t>
            </a:r>
            <a:r>
              <a:rPr lang="es-AR" dirty="0">
                <a:solidFill>
                  <a:srgbClr val="000000"/>
                </a:solidFill>
                <a:latin typeface="Calibri" panose="020F0502020204030204" pitchFamily="34" charset="0"/>
                <a:ea typeface="Calibri" panose="020F0502020204030204" pitchFamily="34" charset="0"/>
                <a:cs typeface="Calibri" panose="020F0502020204030204" pitchFamily="34" charset="0"/>
              </a:rPr>
              <a:t>.</a:t>
            </a:r>
          </a:p>
          <a:p>
            <a:r>
              <a:rPr lang="es-AR" dirty="0">
                <a:solidFill>
                  <a:srgbClr val="000000"/>
                </a:solidFill>
                <a:latin typeface="Calibri" panose="020F0502020204030204" pitchFamily="34" charset="0"/>
                <a:ea typeface="Calibri" panose="020F0502020204030204" pitchFamily="34" charset="0"/>
                <a:cs typeface="Calibri" panose="020F0502020204030204" pitchFamily="34" charset="0"/>
              </a:rPr>
              <a:t>Diplomado en Smart </a:t>
            </a:r>
            <a:r>
              <a:rPr lang="es-AR" dirty="0" err="1">
                <a:solidFill>
                  <a:srgbClr val="000000"/>
                </a:solidFill>
                <a:latin typeface="Calibri" panose="020F0502020204030204" pitchFamily="34" charset="0"/>
                <a:ea typeface="Calibri" panose="020F0502020204030204" pitchFamily="34" charset="0"/>
                <a:cs typeface="Calibri" panose="020F0502020204030204" pitchFamily="34" charset="0"/>
              </a:rPr>
              <a:t>Cities</a:t>
            </a:r>
            <a:r>
              <a:rPr lang="es-AR" dirty="0">
                <a:solidFill>
                  <a:srgbClr val="000000"/>
                </a:solidFill>
                <a:latin typeface="Calibri" panose="020F0502020204030204" pitchFamily="34" charset="0"/>
                <a:ea typeface="Calibri" panose="020F0502020204030204" pitchFamily="34" charset="0"/>
                <a:cs typeface="Calibri" panose="020F0502020204030204" pitchFamily="34" charset="0"/>
              </a:rPr>
              <a:t> y especialista en </a:t>
            </a:r>
            <a:r>
              <a:rPr lang="es-AR" dirty="0" err="1">
                <a:solidFill>
                  <a:srgbClr val="000000"/>
                </a:solidFill>
                <a:latin typeface="Calibri" panose="020F0502020204030204" pitchFamily="34" charset="0"/>
                <a:ea typeface="Calibri" panose="020F0502020204030204" pitchFamily="34" charset="0"/>
                <a:cs typeface="Calibri" panose="020F0502020204030204" pitchFamily="34" charset="0"/>
              </a:rPr>
              <a:t>Blockchain</a:t>
            </a:r>
            <a:r>
              <a:rPr lang="es-AR" dirty="0">
                <a:solidFill>
                  <a:srgbClr val="000000"/>
                </a:solidFill>
                <a:latin typeface="Calibri" panose="020F0502020204030204" pitchFamily="34" charset="0"/>
                <a:ea typeface="Calibri" panose="020F0502020204030204" pitchFamily="34" charset="0"/>
                <a:cs typeface="Calibri" panose="020F0502020204030204" pitchFamily="34" charset="0"/>
              </a:rPr>
              <a:t>, ADEN y The George Washington </a:t>
            </a:r>
            <a:r>
              <a:rPr lang="es-AR" dirty="0" err="1">
                <a:solidFill>
                  <a:srgbClr val="000000"/>
                </a:solidFill>
                <a:latin typeface="Calibri" panose="020F0502020204030204" pitchFamily="34" charset="0"/>
                <a:ea typeface="Calibri" panose="020F0502020204030204" pitchFamily="34" charset="0"/>
                <a:cs typeface="Calibri" panose="020F0502020204030204" pitchFamily="34" charset="0"/>
              </a:rPr>
              <a:t>University</a:t>
            </a:r>
            <a:r>
              <a:rPr lang="es-AR"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s-A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s-AR" dirty="0">
                <a:solidFill>
                  <a:srgbClr val="000000"/>
                </a:solidFill>
                <a:latin typeface="Calibri" panose="020F0502020204030204" pitchFamily="34" charset="0"/>
                <a:ea typeface="Calibri" panose="020F0502020204030204" pitchFamily="34" charset="0"/>
                <a:cs typeface="Calibri" panose="020F0502020204030204" pitchFamily="34" charset="0"/>
              </a:rPr>
              <a:t>Se ha desarrollado en el sector tecnológico en Telecom Argentina, liderando como Gerente de Ingeniería, proyectos clave en fibra óptica y sitios móviles y 8 años en la Fuerza Aérea Argentina como investigador y docente en tecnologías de comunicación y ayuda para la aeronavegación.</a:t>
            </a:r>
          </a:p>
          <a:p>
            <a:r>
              <a:rPr lang="es-AR" dirty="0">
                <a:solidFill>
                  <a:srgbClr val="000000"/>
                </a:solidFill>
                <a:latin typeface="Calibri" panose="020F0502020204030204" pitchFamily="34" charset="0"/>
                <a:ea typeface="Calibri" panose="020F0502020204030204" pitchFamily="34" charset="0"/>
                <a:cs typeface="Calibri" panose="020F0502020204030204" pitchFamily="34" charset="0"/>
              </a:rPr>
              <a:t>Actualmente es CTO - socio en </a:t>
            </a:r>
            <a:r>
              <a:rPr lang="es-AR" dirty="0" err="1">
                <a:solidFill>
                  <a:srgbClr val="000000"/>
                </a:solidFill>
                <a:latin typeface="Calibri" panose="020F0502020204030204" pitchFamily="34" charset="0"/>
                <a:ea typeface="Calibri" panose="020F0502020204030204" pitchFamily="34" charset="0"/>
                <a:cs typeface="Calibri" panose="020F0502020204030204" pitchFamily="34" charset="0"/>
              </a:rPr>
              <a:t>Insppira</a:t>
            </a:r>
            <a:r>
              <a:rPr lang="es-AR" dirty="0">
                <a:solidFill>
                  <a:srgbClr val="000000"/>
                </a:solidFill>
                <a:latin typeface="Calibri" panose="020F0502020204030204" pitchFamily="34" charset="0"/>
                <a:ea typeface="Calibri" panose="020F0502020204030204" pitchFamily="34" charset="0"/>
                <a:cs typeface="Calibri" panose="020F0502020204030204" pitchFamily="34" charset="0"/>
              </a:rPr>
              <a:t> Tech, MTS, </a:t>
            </a:r>
            <a:r>
              <a:rPr lang="es-AR" dirty="0" err="1">
                <a:solidFill>
                  <a:srgbClr val="000000"/>
                </a:solidFill>
                <a:latin typeface="Calibri" panose="020F0502020204030204" pitchFamily="34" charset="0"/>
                <a:ea typeface="Calibri" panose="020F0502020204030204" pitchFamily="34" charset="0"/>
                <a:cs typeface="Calibri" panose="020F0502020204030204" pitchFamily="34" charset="0"/>
              </a:rPr>
              <a:t>Argatio</a:t>
            </a:r>
            <a:r>
              <a:rPr lang="es-AR" dirty="0">
                <a:solidFill>
                  <a:srgbClr val="000000"/>
                </a:solidFill>
                <a:latin typeface="Calibri" panose="020F0502020204030204" pitchFamily="34" charset="0"/>
                <a:ea typeface="Calibri" panose="020F0502020204030204" pitchFamily="34" charset="0"/>
                <a:cs typeface="Calibri" panose="020F0502020204030204" pitchFamily="34" charset="0"/>
              </a:rPr>
              <a:t> y W351, donde combina su rol como consultor en transformación digital, automatización, </a:t>
            </a:r>
            <a:r>
              <a:rPr lang="es-AR" dirty="0" err="1">
                <a:solidFill>
                  <a:srgbClr val="000000"/>
                </a:solidFill>
                <a:latin typeface="Calibri" panose="020F0502020204030204" pitchFamily="34" charset="0"/>
                <a:ea typeface="Calibri" panose="020F0502020204030204" pitchFamily="34" charset="0"/>
                <a:cs typeface="Calibri" panose="020F0502020204030204" pitchFamily="34" charset="0"/>
              </a:rPr>
              <a:t>IoT</a:t>
            </a:r>
            <a:r>
              <a:rPr lang="es-AR" dirty="0">
                <a:solidFill>
                  <a:srgbClr val="000000"/>
                </a:solidFill>
                <a:latin typeface="Calibri" panose="020F0502020204030204" pitchFamily="34" charset="0"/>
                <a:ea typeface="Calibri" panose="020F0502020204030204" pitchFamily="34" charset="0"/>
                <a:cs typeface="Calibri" panose="020F0502020204030204" pitchFamily="34" charset="0"/>
              </a:rPr>
              <a:t> , </a:t>
            </a:r>
            <a:r>
              <a:rPr lang="es-AR" dirty="0" err="1">
                <a:solidFill>
                  <a:srgbClr val="000000"/>
                </a:solidFill>
                <a:latin typeface="Calibri" panose="020F0502020204030204" pitchFamily="34" charset="0"/>
                <a:ea typeface="Calibri" panose="020F0502020204030204" pitchFamily="34" charset="0"/>
                <a:cs typeface="Calibri" panose="020F0502020204030204" pitchFamily="34" charset="0"/>
              </a:rPr>
              <a:t>blockchain</a:t>
            </a:r>
            <a:r>
              <a:rPr lang="es-AR"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AR" dirty="0" err="1">
                <a:solidFill>
                  <a:srgbClr val="000000"/>
                </a:solidFill>
                <a:latin typeface="Calibri" panose="020F0502020204030204" pitchFamily="34" charset="0"/>
                <a:ea typeface="Calibri" panose="020F0502020204030204" pitchFamily="34" charset="0"/>
                <a:cs typeface="Calibri" panose="020F0502020204030204" pitchFamily="34" charset="0"/>
              </a:rPr>
              <a:t>tokenización</a:t>
            </a:r>
            <a:r>
              <a:rPr lang="es-AR" dirty="0">
                <a:solidFill>
                  <a:srgbClr val="000000"/>
                </a:solidFill>
                <a:latin typeface="Calibri" panose="020F0502020204030204" pitchFamily="34" charset="0"/>
                <a:ea typeface="Calibri" panose="020F0502020204030204" pitchFamily="34" charset="0"/>
                <a:cs typeface="Calibri" panose="020F0502020204030204" pitchFamily="34" charset="0"/>
              </a:rPr>
              <a:t> e Inteligencia Artificial, en varias empresas y proyectos. </a:t>
            </a:r>
          </a:p>
          <a:p>
            <a:r>
              <a:rPr lang="es-AR" dirty="0">
                <a:solidFill>
                  <a:srgbClr val="000000"/>
                </a:solidFill>
                <a:latin typeface="Calibri" panose="020F0502020204030204" pitchFamily="34" charset="0"/>
                <a:ea typeface="Calibri" panose="020F0502020204030204" pitchFamily="34" charset="0"/>
                <a:cs typeface="Calibri" panose="020F0502020204030204" pitchFamily="34" charset="0"/>
              </a:rPr>
              <a:t>Docente en Posgrados, programas </a:t>
            </a:r>
            <a:r>
              <a:rPr lang="es-AR" dirty="0" err="1">
                <a:solidFill>
                  <a:srgbClr val="000000"/>
                </a:solidFill>
                <a:latin typeface="Calibri" panose="020F0502020204030204" pitchFamily="34" charset="0"/>
                <a:ea typeface="Calibri" panose="020F0502020204030204" pitchFamily="34" charset="0"/>
                <a:cs typeface="Calibri" panose="020F0502020204030204" pitchFamily="34" charset="0"/>
              </a:rPr>
              <a:t>in-company</a:t>
            </a:r>
            <a:r>
              <a:rPr lang="es-AR" dirty="0">
                <a:solidFill>
                  <a:srgbClr val="000000"/>
                </a:solidFill>
                <a:latin typeface="Calibri" panose="020F0502020204030204" pitchFamily="34" charset="0"/>
                <a:ea typeface="Calibri" panose="020F0502020204030204" pitchFamily="34" charset="0"/>
                <a:cs typeface="Calibri" panose="020F0502020204030204" pitchFamily="34" charset="0"/>
              </a:rPr>
              <a:t>, Executive </a:t>
            </a:r>
            <a:r>
              <a:rPr lang="es-AR" dirty="0" err="1">
                <a:solidFill>
                  <a:srgbClr val="000000"/>
                </a:solidFill>
                <a:latin typeface="Calibri" panose="020F0502020204030204" pitchFamily="34" charset="0"/>
                <a:ea typeface="Calibri" panose="020F0502020204030204" pitchFamily="34" charset="0"/>
                <a:cs typeface="Calibri" panose="020F0502020204030204" pitchFamily="34" charset="0"/>
              </a:rPr>
              <a:t>Education</a:t>
            </a:r>
            <a:r>
              <a:rPr lang="es-AR" dirty="0">
                <a:solidFill>
                  <a:srgbClr val="000000"/>
                </a:solidFill>
                <a:latin typeface="Calibri" panose="020F0502020204030204" pitchFamily="34" charset="0"/>
                <a:ea typeface="Calibri" panose="020F0502020204030204" pitchFamily="34" charset="0"/>
                <a:cs typeface="Calibri" panose="020F0502020204030204" pitchFamily="34" charset="0"/>
              </a:rPr>
              <a:t> y materias de grado en distintas universidades.</a:t>
            </a:r>
          </a:p>
          <a:p>
            <a:r>
              <a:rPr lang="es-AR" dirty="0">
                <a:solidFill>
                  <a:srgbClr val="000000"/>
                </a:solidFill>
                <a:latin typeface="Calibri" panose="020F0502020204030204" pitchFamily="34" charset="0"/>
                <a:ea typeface="Calibri" panose="020F0502020204030204" pitchFamily="34" charset="0"/>
                <a:cs typeface="Calibri" panose="020F0502020204030204" pitchFamily="34" charset="0"/>
              </a:rPr>
              <a:t>Se desempeñó como consultor internacional del CAF (Banco de Desarrollo de América Latina y ante diversas empresas y entes públicos, para proyectos de conectividad e infraestructura regional. Su enfoque integral combina habilidades como tecnólogo y docente con liderazgo estratégico y una visión orientada a la innovación y la monetización de proyectos de negocios.</a:t>
            </a:r>
            <a:endParaRPr lang="es-AR" dirty="0">
              <a:latin typeface="Calibri" panose="020F0502020204030204" pitchFamily="34" charset="0"/>
              <a:ea typeface="Calibri" panose="020F0502020204030204" pitchFamily="34" charset="0"/>
              <a:cs typeface="Calibri" panose="020F0502020204030204" pitchFamily="34" charset="0"/>
            </a:endParaRPr>
          </a:p>
          <a:p>
            <a:pPr>
              <a:spcAft>
                <a:spcPts val="600"/>
              </a:spcAft>
              <a:buClr>
                <a:srgbClr val="996633"/>
              </a:buClr>
            </a:pPr>
            <a:endParaRPr lang="es-ES" sz="1800" dirty="0">
              <a:solidFill>
                <a:srgbClr val="201F1E"/>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9" name="CuadroTexto 8">
            <a:extLst>
              <a:ext uri="{FF2B5EF4-FFF2-40B4-BE49-F238E27FC236}">
                <a16:creationId xmlns:a16="http://schemas.microsoft.com/office/drawing/2014/main" id="{B34B898A-3F13-C936-894E-AB7272B18F6D}"/>
              </a:ext>
            </a:extLst>
          </p:cNvPr>
          <p:cNvSpPr txBox="1"/>
          <p:nvPr/>
        </p:nvSpPr>
        <p:spPr>
          <a:xfrm>
            <a:off x="497461" y="1254732"/>
            <a:ext cx="5620924" cy="938719"/>
          </a:xfrm>
          <a:prstGeom prst="rect">
            <a:avLst/>
          </a:prstGeom>
          <a:noFill/>
        </p:spPr>
        <p:txBody>
          <a:bodyPr wrap="square">
            <a:spAutoFit/>
          </a:bodyPr>
          <a:lstStyle/>
          <a:p>
            <a:pPr>
              <a:spcAft>
                <a:spcPts val="600"/>
              </a:spcAft>
              <a:buClr>
                <a:srgbClr val="996633"/>
              </a:buClr>
            </a:pPr>
            <a:r>
              <a:rPr lang="es-AR" sz="1800" b="1" dirty="0">
                <a:solidFill>
                  <a:srgbClr val="156082"/>
                </a:solidFill>
                <a:effectLst/>
                <a:latin typeface="Calibri" panose="020F0502020204030204" pitchFamily="34" charset="0"/>
                <a:ea typeface="Arial" panose="020B0604020202020204" pitchFamily="34" charset="0"/>
                <a:cs typeface="Calibri" panose="020F0502020204030204" pitchFamily="34" charset="0"/>
              </a:rPr>
              <a:t> </a:t>
            </a:r>
            <a:endParaRPr lang="es-ES" sz="1800" dirty="0">
              <a:solidFill>
                <a:srgbClr val="201F1E"/>
              </a:solidFill>
              <a:effectLst/>
              <a:latin typeface="Calibri" panose="020F0502020204030204" pitchFamily="34" charset="0"/>
              <a:ea typeface="Arial" panose="020B0604020202020204" pitchFamily="34" charset="0"/>
              <a:cs typeface="Calibri" panose="020F0502020204030204" pitchFamily="34" charset="0"/>
            </a:endParaRPr>
          </a:p>
          <a:p>
            <a:pPr>
              <a:buClr>
                <a:srgbClr val="996633"/>
              </a:buClr>
            </a:pPr>
            <a:r>
              <a:rPr lang="es-AR" sz="3200" b="1" dirty="0">
                <a:solidFill>
                  <a:srgbClr val="996633"/>
                </a:solidFill>
                <a:effectLst/>
                <a:latin typeface="Calibri" panose="020F0502020204030204" pitchFamily="34" charset="0"/>
                <a:ea typeface="Noto Sans Symbols"/>
                <a:cs typeface="Calibri" panose="020F0502020204030204" pitchFamily="34" charset="0"/>
              </a:rPr>
              <a:t>Cuerpo Docente</a:t>
            </a:r>
          </a:p>
        </p:txBody>
      </p:sp>
      <p:pic>
        <p:nvPicPr>
          <p:cNvPr id="7" name="Imagen 6" descr="Hombre sonriendo posando para la cámara delante de una pared de ladrillo&#10;&#10;El contenido generado por IA puede ser incorrecto.">
            <a:extLst>
              <a:ext uri="{FF2B5EF4-FFF2-40B4-BE49-F238E27FC236}">
                <a16:creationId xmlns:a16="http://schemas.microsoft.com/office/drawing/2014/main" id="{A08133BE-69C7-FDE3-786E-A62DC1BDD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31" y="2383601"/>
            <a:ext cx="2083881" cy="2112427"/>
          </a:xfrm>
          <a:prstGeom prst="rect">
            <a:avLst/>
          </a:prstGeom>
        </p:spPr>
      </p:pic>
    </p:spTree>
    <p:extLst>
      <p:ext uri="{BB962C8B-B14F-4D97-AF65-F5344CB8AC3E}">
        <p14:creationId xmlns:p14="http://schemas.microsoft.com/office/powerpoint/2010/main" val="3251629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673B5B8-F4C0-77BE-D0BD-3FABF2C3BFA6}"/>
              </a:ext>
            </a:extLst>
          </p:cNvPr>
          <p:cNvSpPr/>
          <p:nvPr/>
        </p:nvSpPr>
        <p:spPr>
          <a:xfrm>
            <a:off x="-2" y="11020548"/>
            <a:ext cx="9134475" cy="1158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CuadroTexto 11">
            <a:extLst>
              <a:ext uri="{FF2B5EF4-FFF2-40B4-BE49-F238E27FC236}">
                <a16:creationId xmlns:a16="http://schemas.microsoft.com/office/drawing/2014/main" id="{0467DE06-BEBE-F6C7-C0E5-ECB6BD591539}"/>
              </a:ext>
            </a:extLst>
          </p:cNvPr>
          <p:cNvSpPr txBox="1"/>
          <p:nvPr/>
        </p:nvSpPr>
        <p:spPr>
          <a:xfrm>
            <a:off x="685632" y="1878884"/>
            <a:ext cx="7162968" cy="2369880"/>
          </a:xfrm>
          <a:prstGeom prst="rect">
            <a:avLst/>
          </a:prstGeom>
          <a:noFill/>
        </p:spPr>
        <p:txBody>
          <a:bodyPr wrap="square">
            <a:spAutoFit/>
          </a:bodyPr>
          <a:lstStyle/>
          <a:p>
            <a:pPr marL="171450" indent="-171450" eaLnBrk="1" hangingPunct="1">
              <a:spcBef>
                <a:spcPct val="0"/>
              </a:spcBef>
              <a:buFontTx/>
              <a:buNone/>
            </a:pPr>
            <a:r>
              <a:rPr lang="es-AR" dirty="0"/>
              <a:t>• </a:t>
            </a:r>
            <a:r>
              <a:rPr lang="es-ES" altLang="es-AR" sz="2000" dirty="0">
                <a:latin typeface="Calibri" panose="020F0502020204030204" pitchFamily="34" charset="0"/>
                <a:cs typeface="Calibri" panose="020F0502020204030204" pitchFamily="34" charset="0"/>
              </a:rPr>
              <a:t>Completar la solicitud de Admisión. </a:t>
            </a:r>
          </a:p>
          <a:p>
            <a:pPr marL="171450" indent="-171450" eaLnBrk="1" hangingPunct="1">
              <a:spcBef>
                <a:spcPct val="0"/>
              </a:spcBef>
              <a:buFontTx/>
              <a:buNone/>
            </a:pPr>
            <a:r>
              <a:rPr lang="es-ES" altLang="es-AR" sz="2000" dirty="0">
                <a:latin typeface="Calibri" panose="020F0502020204030204" pitchFamily="34" charset="0"/>
                <a:cs typeface="Calibri" panose="020F0502020204030204" pitchFamily="34" charset="0"/>
              </a:rPr>
              <a:t>• Entrevista de admisión, en caso de ser requerida.</a:t>
            </a:r>
          </a:p>
          <a:p>
            <a:pPr eaLnBrk="1" hangingPunct="1">
              <a:spcBef>
                <a:spcPct val="0"/>
              </a:spcBef>
              <a:buFontTx/>
              <a:buNone/>
            </a:pPr>
            <a:endParaRPr lang="es-ES" altLang="es-AR" sz="2000" b="1" dirty="0">
              <a:solidFill>
                <a:srgbClr val="0C3F60"/>
              </a:solidFill>
              <a:cs typeface="Segoe UI" panose="020B0502040204020203" pitchFamily="34" charset="0"/>
            </a:endParaRPr>
          </a:p>
          <a:p>
            <a:pPr eaLnBrk="1" hangingPunct="1">
              <a:spcBef>
                <a:spcPct val="0"/>
              </a:spcBef>
              <a:buFontTx/>
              <a:buNone/>
            </a:pPr>
            <a:r>
              <a:rPr lang="es-ES" altLang="es-AR" sz="2800" b="1" dirty="0">
                <a:solidFill>
                  <a:srgbClr val="0C3F60"/>
                </a:solidFill>
                <a:latin typeface="Calibri" panose="020F0502020204030204" pitchFamily="34" charset="0"/>
                <a:cs typeface="Calibri" panose="020F0502020204030204" pitchFamily="34" charset="0"/>
              </a:rPr>
              <a:t>Condiciones de Evaluación y Certificación</a:t>
            </a:r>
          </a:p>
          <a:p>
            <a:pPr algn="just"/>
            <a:r>
              <a:rPr lang="es-ES" sz="20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Quienes cumplan con el 75% de asistencia al programa recibirán su certificado de Participación. </a:t>
            </a:r>
            <a:endParaRPr lang="es-AR" sz="20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s-AR" sz="20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6" name="CuadroTexto 15">
            <a:extLst>
              <a:ext uri="{FF2B5EF4-FFF2-40B4-BE49-F238E27FC236}">
                <a16:creationId xmlns:a16="http://schemas.microsoft.com/office/drawing/2014/main" id="{CA2B2BC4-8A34-9B41-B31E-2FAF9D700C32}"/>
              </a:ext>
            </a:extLst>
          </p:cNvPr>
          <p:cNvSpPr txBox="1"/>
          <p:nvPr/>
        </p:nvSpPr>
        <p:spPr>
          <a:xfrm>
            <a:off x="685632" y="1406614"/>
            <a:ext cx="3695867" cy="523220"/>
          </a:xfrm>
          <a:prstGeom prst="rect">
            <a:avLst/>
          </a:prstGeom>
          <a:noFill/>
        </p:spPr>
        <p:txBody>
          <a:bodyPr wrap="square">
            <a:spAutoFit/>
          </a:bodyPr>
          <a:lstStyle/>
          <a:p>
            <a:r>
              <a:rPr lang="es-AR" sz="2800" b="1" dirty="0">
                <a:solidFill>
                  <a:srgbClr val="0C3F60"/>
                </a:solidFill>
                <a:latin typeface="Calibri" panose="020F0502020204030204" pitchFamily="34" charset="0"/>
                <a:cs typeface="Calibri" panose="020F0502020204030204" pitchFamily="34" charset="0"/>
              </a:rPr>
              <a:t>Requisitos de Admisión </a:t>
            </a:r>
            <a:endParaRPr lang="es-AR" sz="2800" dirty="0"/>
          </a:p>
        </p:txBody>
      </p:sp>
      <p:sp>
        <p:nvSpPr>
          <p:cNvPr id="21" name="CuadroTexto 20">
            <a:extLst>
              <a:ext uri="{FF2B5EF4-FFF2-40B4-BE49-F238E27FC236}">
                <a16:creationId xmlns:a16="http://schemas.microsoft.com/office/drawing/2014/main" id="{C1AD7529-4AEC-F951-63FA-38F344531AD7}"/>
              </a:ext>
            </a:extLst>
          </p:cNvPr>
          <p:cNvSpPr txBox="1"/>
          <p:nvPr/>
        </p:nvSpPr>
        <p:spPr>
          <a:xfrm>
            <a:off x="736455" y="6073486"/>
            <a:ext cx="5562768" cy="523220"/>
          </a:xfrm>
          <a:prstGeom prst="rect">
            <a:avLst/>
          </a:prstGeom>
          <a:noFill/>
        </p:spPr>
        <p:txBody>
          <a:bodyPr wrap="square">
            <a:spAutoFit/>
          </a:bodyPr>
          <a:lstStyle/>
          <a:p>
            <a:r>
              <a:rPr lang="es-AR" sz="2800" b="1" dirty="0">
                <a:solidFill>
                  <a:srgbClr val="0C3F60"/>
                </a:solidFill>
                <a:latin typeface="Calibri" panose="020F0502020204030204" pitchFamily="34" charset="0"/>
                <a:cs typeface="Calibri" panose="020F0502020204030204" pitchFamily="34" charset="0"/>
              </a:rPr>
              <a:t>Valor y forma de pago del programa</a:t>
            </a:r>
            <a:endParaRPr lang="es-AR" sz="2800" dirty="0"/>
          </a:p>
        </p:txBody>
      </p:sp>
      <p:pic>
        <p:nvPicPr>
          <p:cNvPr id="24" name="Imagen 23">
            <a:extLst>
              <a:ext uri="{FF2B5EF4-FFF2-40B4-BE49-F238E27FC236}">
                <a16:creationId xmlns:a16="http://schemas.microsoft.com/office/drawing/2014/main" id="{1680BC8B-9739-10EF-65D3-418BA215A0B8}"/>
              </a:ext>
            </a:extLst>
          </p:cNvPr>
          <p:cNvPicPr>
            <a:picLocks noChangeAspect="1"/>
          </p:cNvPicPr>
          <p:nvPr/>
        </p:nvPicPr>
        <p:blipFill>
          <a:blip r:embed="rId2"/>
          <a:stretch>
            <a:fillRect/>
          </a:stretch>
        </p:blipFill>
        <p:spPr>
          <a:xfrm>
            <a:off x="6762750" y="9508065"/>
            <a:ext cx="2076450" cy="1250873"/>
          </a:xfrm>
          <a:prstGeom prst="rect">
            <a:avLst/>
          </a:prstGeom>
        </p:spPr>
      </p:pic>
      <p:sp>
        <p:nvSpPr>
          <p:cNvPr id="2" name="Rectángulo 1">
            <a:extLst>
              <a:ext uri="{FF2B5EF4-FFF2-40B4-BE49-F238E27FC236}">
                <a16:creationId xmlns:a16="http://schemas.microsoft.com/office/drawing/2014/main" id="{86F50D01-136F-B9FA-82A4-D673B683572E}"/>
              </a:ext>
            </a:extLst>
          </p:cNvPr>
          <p:cNvSpPr/>
          <p:nvPr/>
        </p:nvSpPr>
        <p:spPr>
          <a:xfrm>
            <a:off x="-4598" y="858552"/>
            <a:ext cx="9139074" cy="261610"/>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 name="Rectángulo 2">
            <a:extLst>
              <a:ext uri="{FF2B5EF4-FFF2-40B4-BE49-F238E27FC236}">
                <a16:creationId xmlns:a16="http://schemas.microsoft.com/office/drawing/2014/main" id="{E728CAF6-5DD8-F338-BEAF-1A3EC59E3DD0}"/>
              </a:ext>
            </a:extLst>
          </p:cNvPr>
          <p:cNvSpPr/>
          <p:nvPr/>
        </p:nvSpPr>
        <p:spPr>
          <a:xfrm>
            <a:off x="-1" y="0"/>
            <a:ext cx="9134475" cy="858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CuadroTexto 6">
            <a:extLst>
              <a:ext uri="{FF2B5EF4-FFF2-40B4-BE49-F238E27FC236}">
                <a16:creationId xmlns:a16="http://schemas.microsoft.com/office/drawing/2014/main" id="{22312645-3951-7426-7FAF-39D1F52D5BF3}"/>
              </a:ext>
            </a:extLst>
          </p:cNvPr>
          <p:cNvSpPr txBox="1"/>
          <p:nvPr/>
        </p:nvSpPr>
        <p:spPr>
          <a:xfrm>
            <a:off x="744992" y="6647312"/>
            <a:ext cx="7848767" cy="3477875"/>
          </a:xfrm>
          <a:prstGeom prst="rect">
            <a:avLst/>
          </a:prstGeom>
          <a:noFill/>
        </p:spPr>
        <p:txBody>
          <a:bodyPr wrap="square">
            <a:spAutoFit/>
          </a:bodyPr>
          <a:lstStyle/>
          <a:p>
            <a:r>
              <a:rPr lang="es-AR" sz="2000" dirty="0">
                <a:latin typeface="Calibri" panose="020F0502020204030204" pitchFamily="34" charset="0"/>
                <a:cs typeface="Calibri" panose="020F0502020204030204" pitchFamily="34" charset="0"/>
              </a:rPr>
              <a:t>Consultar en</a:t>
            </a:r>
            <a:r>
              <a:rPr lang="es-AR" sz="1800" dirty="0">
                <a:latin typeface="Calibri" panose="020F0502020204030204" pitchFamily="34" charset="0"/>
                <a:cs typeface="Calibri" panose="020F0502020204030204" pitchFamily="34" charset="0"/>
              </a:rPr>
              <a:t>:</a:t>
            </a:r>
          </a:p>
          <a:p>
            <a:r>
              <a:rPr lang="es-AR" sz="1800" dirty="0">
                <a:latin typeface="Calibri" panose="020F0502020204030204" pitchFamily="34" charset="0"/>
                <a:cs typeface="Calibri" panose="020F0502020204030204" pitchFamily="34" charset="0"/>
              </a:rPr>
              <a:t> </a:t>
            </a:r>
          </a:p>
          <a:p>
            <a:r>
              <a:rPr lang="es-AR" sz="1800" dirty="0">
                <a:latin typeface="Calibri" panose="020F0502020204030204" pitchFamily="34" charset="0"/>
                <a:cs typeface="Calibri" panose="020F0502020204030204" pitchFamily="34" charset="0"/>
              </a:rPr>
              <a:t>             	</a:t>
            </a:r>
            <a:r>
              <a:rPr lang="es-AR" sz="2400" b="1" dirty="0">
                <a:latin typeface="Calibri" panose="020F0502020204030204" pitchFamily="34" charset="0"/>
                <a:cs typeface="Calibri" panose="020F0502020204030204" pitchFamily="34" charset="0"/>
              </a:rPr>
              <a:t>posgrados@uade.edu.ar</a:t>
            </a:r>
            <a:endParaRPr lang="es-AR" sz="2000" b="1" dirty="0">
              <a:latin typeface="Calibri" panose="020F0502020204030204" pitchFamily="34" charset="0"/>
              <a:cs typeface="Calibri" panose="020F0502020204030204" pitchFamily="34" charset="0"/>
            </a:endParaRPr>
          </a:p>
          <a:p>
            <a:r>
              <a:rPr lang="es-AR" sz="2000" b="1" dirty="0">
                <a:latin typeface="Calibri" panose="020F0502020204030204" pitchFamily="34" charset="0"/>
                <a:cs typeface="Calibri" panose="020F0502020204030204" pitchFamily="34" charset="0"/>
              </a:rPr>
              <a:t>        	</a:t>
            </a:r>
          </a:p>
          <a:p>
            <a:r>
              <a:rPr lang="es-AR" sz="2000" b="1" dirty="0">
                <a:latin typeface="Calibri" panose="020F0502020204030204" pitchFamily="34" charset="0"/>
                <a:cs typeface="Calibri" panose="020F0502020204030204" pitchFamily="34" charset="0"/>
              </a:rPr>
              <a:t>		</a:t>
            </a:r>
            <a:r>
              <a:rPr lang="es-AR" sz="2400" b="1" dirty="0">
                <a:latin typeface="Calibri" panose="020F0502020204030204" pitchFamily="34" charset="0"/>
                <a:cs typeface="Calibri" panose="020F0502020204030204" pitchFamily="34" charset="0"/>
              </a:rPr>
              <a:t>11 6210-4814 </a:t>
            </a:r>
            <a:endParaRPr lang="es-AR" sz="2000" b="1" dirty="0">
              <a:latin typeface="Calibri" panose="020F0502020204030204" pitchFamily="34" charset="0"/>
              <a:cs typeface="Calibri" panose="020F0502020204030204" pitchFamily="34" charset="0"/>
            </a:endParaRPr>
          </a:p>
          <a:p>
            <a:r>
              <a:rPr lang="es-AR" sz="2000" b="1" dirty="0">
                <a:latin typeface="Calibri" panose="020F0502020204030204" pitchFamily="34" charset="0"/>
                <a:cs typeface="Calibri" panose="020F0502020204030204" pitchFamily="34" charset="0"/>
              </a:rPr>
              <a:t>                     </a:t>
            </a:r>
          </a:p>
          <a:p>
            <a:endParaRPr lang="es-AR" sz="2000" b="1" dirty="0">
              <a:latin typeface="Calibri" panose="020F0502020204030204" pitchFamily="34" charset="0"/>
              <a:cs typeface="Calibri" panose="020F0502020204030204" pitchFamily="34" charset="0"/>
            </a:endParaRPr>
          </a:p>
          <a:p>
            <a:r>
              <a:rPr lang="es-AR" sz="2000" b="1" dirty="0">
                <a:latin typeface="Calibri" panose="020F0502020204030204" pitchFamily="34" charset="0"/>
                <a:cs typeface="Calibri" panose="020F0502020204030204" pitchFamily="34" charset="0"/>
              </a:rPr>
              <a:t>                     </a:t>
            </a:r>
            <a:endParaRPr lang="es-AR" dirty="0">
              <a:latin typeface="Calibri" panose="020F0502020204030204" pitchFamily="34" charset="0"/>
              <a:cs typeface="Calibri" panose="020F0502020204030204" pitchFamily="34" charset="0"/>
            </a:endParaRPr>
          </a:p>
          <a:p>
            <a:r>
              <a:rPr lang="es-AR" dirty="0">
                <a:latin typeface="Calibri" panose="020F0502020204030204" pitchFamily="34" charset="0"/>
                <a:cs typeface="Calibri" panose="020F0502020204030204" pitchFamily="34" charset="0"/>
              </a:rPr>
              <a:t>Cursos y programas que no constituyen carreras de </a:t>
            </a:r>
          </a:p>
          <a:p>
            <a:r>
              <a:rPr lang="es-AR" dirty="0">
                <a:latin typeface="Calibri" panose="020F0502020204030204" pitchFamily="34" charset="0"/>
                <a:cs typeface="Calibri" panose="020F0502020204030204" pitchFamily="34" charset="0"/>
              </a:rPr>
              <a:t>posgrado en los términos del Art. 39 de la Ley de Educación </a:t>
            </a:r>
          </a:p>
          <a:p>
            <a:r>
              <a:rPr lang="es-AR" dirty="0">
                <a:latin typeface="Calibri" panose="020F0502020204030204" pitchFamily="34" charset="0"/>
                <a:cs typeface="Calibri" panose="020F0502020204030204" pitchFamily="34" charset="0"/>
              </a:rPr>
              <a:t>Superior </a:t>
            </a:r>
            <a:r>
              <a:rPr lang="es-AR" dirty="0" err="1">
                <a:latin typeface="Calibri" panose="020F0502020204030204" pitchFamily="34" charset="0"/>
                <a:cs typeface="Calibri" panose="020F0502020204030204" pitchFamily="34" charset="0"/>
              </a:rPr>
              <a:t>Nº</a:t>
            </a:r>
            <a:r>
              <a:rPr lang="es-AR" dirty="0">
                <a:latin typeface="Calibri" panose="020F0502020204030204" pitchFamily="34" charset="0"/>
                <a:cs typeface="Calibri" panose="020F0502020204030204" pitchFamily="34" charset="0"/>
              </a:rPr>
              <a:t> 24.521 y de la Resolución Ministerial 160/11</a:t>
            </a:r>
          </a:p>
        </p:txBody>
      </p:sp>
      <p:pic>
        <p:nvPicPr>
          <p:cNvPr id="8" name="Imagen 7">
            <a:extLst>
              <a:ext uri="{FF2B5EF4-FFF2-40B4-BE49-F238E27FC236}">
                <a16:creationId xmlns:a16="http://schemas.microsoft.com/office/drawing/2014/main" id="{C5951ABF-16DB-3199-BB79-D4DCF9FD7898}"/>
              </a:ext>
            </a:extLst>
          </p:cNvPr>
          <p:cNvPicPr>
            <a:picLocks noChangeAspect="1"/>
          </p:cNvPicPr>
          <p:nvPr/>
        </p:nvPicPr>
        <p:blipFill>
          <a:blip r:embed="rId3"/>
          <a:stretch>
            <a:fillRect/>
          </a:stretch>
        </p:blipFill>
        <p:spPr>
          <a:xfrm>
            <a:off x="872933" y="7198875"/>
            <a:ext cx="642789" cy="586384"/>
          </a:xfrm>
          <a:prstGeom prst="rect">
            <a:avLst/>
          </a:prstGeom>
        </p:spPr>
      </p:pic>
      <p:pic>
        <p:nvPicPr>
          <p:cNvPr id="9" name="Imagen 8">
            <a:extLst>
              <a:ext uri="{FF2B5EF4-FFF2-40B4-BE49-F238E27FC236}">
                <a16:creationId xmlns:a16="http://schemas.microsoft.com/office/drawing/2014/main" id="{19F25DA5-3777-CFA9-6879-8D2DC42162F2}"/>
              </a:ext>
            </a:extLst>
          </p:cNvPr>
          <p:cNvPicPr>
            <a:picLocks noChangeAspect="1"/>
          </p:cNvPicPr>
          <p:nvPr/>
        </p:nvPicPr>
        <p:blipFill>
          <a:blip r:embed="rId4"/>
          <a:stretch>
            <a:fillRect/>
          </a:stretch>
        </p:blipFill>
        <p:spPr>
          <a:xfrm>
            <a:off x="838119" y="7785259"/>
            <a:ext cx="634252" cy="586384"/>
          </a:xfrm>
          <a:prstGeom prst="rect">
            <a:avLst/>
          </a:prstGeom>
        </p:spPr>
      </p:pic>
    </p:spTree>
    <p:extLst>
      <p:ext uri="{BB962C8B-B14F-4D97-AF65-F5344CB8AC3E}">
        <p14:creationId xmlns:p14="http://schemas.microsoft.com/office/powerpoint/2010/main" val="898447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C2093923-6995-8B3C-94F6-891465ACDE95}"/>
              </a:ext>
            </a:extLst>
          </p:cNvPr>
          <p:cNvPicPr>
            <a:picLocks noChangeAspect="1"/>
          </p:cNvPicPr>
          <p:nvPr/>
        </p:nvPicPr>
        <p:blipFill>
          <a:blip r:embed="rId2"/>
          <a:stretch>
            <a:fillRect/>
          </a:stretch>
        </p:blipFill>
        <p:spPr>
          <a:xfrm>
            <a:off x="-1" y="574554"/>
            <a:ext cx="9134475" cy="5720530"/>
          </a:xfrm>
          <a:prstGeom prst="rect">
            <a:avLst/>
          </a:prstGeom>
        </p:spPr>
      </p:pic>
      <p:sp>
        <p:nvSpPr>
          <p:cNvPr id="2" name="Rectángulo 1">
            <a:extLst>
              <a:ext uri="{FF2B5EF4-FFF2-40B4-BE49-F238E27FC236}">
                <a16:creationId xmlns:a16="http://schemas.microsoft.com/office/drawing/2014/main" id="{CE34790A-67DF-A74A-74F6-9B75810EC71C}"/>
              </a:ext>
            </a:extLst>
          </p:cNvPr>
          <p:cNvSpPr/>
          <p:nvPr/>
        </p:nvSpPr>
        <p:spPr>
          <a:xfrm>
            <a:off x="0" y="11495314"/>
            <a:ext cx="9134475" cy="6839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Rectángulo 2">
            <a:extLst>
              <a:ext uri="{FF2B5EF4-FFF2-40B4-BE49-F238E27FC236}">
                <a16:creationId xmlns:a16="http://schemas.microsoft.com/office/drawing/2014/main" id="{079AE8B1-6821-D084-E340-2EF8BCCDC9DF}"/>
              </a:ext>
            </a:extLst>
          </p:cNvPr>
          <p:cNvSpPr/>
          <p:nvPr/>
        </p:nvSpPr>
        <p:spPr>
          <a:xfrm>
            <a:off x="0" y="-33339"/>
            <a:ext cx="9134475" cy="3381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Rectángulo 3">
            <a:extLst>
              <a:ext uri="{FF2B5EF4-FFF2-40B4-BE49-F238E27FC236}">
                <a16:creationId xmlns:a16="http://schemas.microsoft.com/office/drawing/2014/main" id="{90E40A56-50B3-7B60-A47B-17579B2232CE}"/>
              </a:ext>
            </a:extLst>
          </p:cNvPr>
          <p:cNvSpPr/>
          <p:nvPr/>
        </p:nvSpPr>
        <p:spPr>
          <a:xfrm>
            <a:off x="0" y="304800"/>
            <a:ext cx="9127011" cy="269754"/>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6" name="Imagen 5">
            <a:extLst>
              <a:ext uri="{FF2B5EF4-FFF2-40B4-BE49-F238E27FC236}">
                <a16:creationId xmlns:a16="http://schemas.microsoft.com/office/drawing/2014/main" id="{D0D82984-F7BF-9EFF-9A50-13A98FBE8159}"/>
              </a:ext>
            </a:extLst>
          </p:cNvPr>
          <p:cNvPicPr>
            <a:picLocks noChangeAspect="1"/>
          </p:cNvPicPr>
          <p:nvPr/>
        </p:nvPicPr>
        <p:blipFill>
          <a:blip r:embed="rId3"/>
          <a:stretch>
            <a:fillRect/>
          </a:stretch>
        </p:blipFill>
        <p:spPr>
          <a:xfrm>
            <a:off x="0" y="10742734"/>
            <a:ext cx="4953001" cy="752580"/>
          </a:xfrm>
          <a:prstGeom prst="rect">
            <a:avLst/>
          </a:prstGeom>
        </p:spPr>
      </p:pic>
      <p:pic>
        <p:nvPicPr>
          <p:cNvPr id="5" name="Imagen 4">
            <a:extLst>
              <a:ext uri="{FF2B5EF4-FFF2-40B4-BE49-F238E27FC236}">
                <a16:creationId xmlns:a16="http://schemas.microsoft.com/office/drawing/2014/main" id="{0A838A2C-3066-D124-3F99-93E8CD7CF490}"/>
              </a:ext>
            </a:extLst>
          </p:cNvPr>
          <p:cNvPicPr>
            <a:picLocks noChangeAspect="1"/>
          </p:cNvPicPr>
          <p:nvPr/>
        </p:nvPicPr>
        <p:blipFill>
          <a:blip r:embed="rId4"/>
          <a:stretch>
            <a:fillRect/>
          </a:stretch>
        </p:blipFill>
        <p:spPr>
          <a:xfrm>
            <a:off x="6348926" y="7460451"/>
            <a:ext cx="2312743" cy="2228643"/>
          </a:xfrm>
          <a:prstGeom prst="rect">
            <a:avLst/>
          </a:prstGeom>
        </p:spPr>
      </p:pic>
      <p:pic>
        <p:nvPicPr>
          <p:cNvPr id="2050" name="image_0">
            <a:extLst>
              <a:ext uri="{FF2B5EF4-FFF2-40B4-BE49-F238E27FC236}">
                <a16:creationId xmlns:a16="http://schemas.microsoft.com/office/drawing/2014/main" id="{9C484F92-30DC-ECB1-FBE9-4D26251E28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924" y="7482530"/>
            <a:ext cx="5546089" cy="222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231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7877E7BB-4068-BFED-09CC-90247AA1E33F}"/>
              </a:ext>
            </a:extLst>
          </p:cNvPr>
          <p:cNvSpPr txBox="1"/>
          <p:nvPr/>
        </p:nvSpPr>
        <p:spPr>
          <a:xfrm>
            <a:off x="1047190" y="1273624"/>
            <a:ext cx="7293873" cy="8371523"/>
          </a:xfrm>
          <a:prstGeom prst="rect">
            <a:avLst/>
          </a:prstGeom>
          <a:noFill/>
        </p:spPr>
        <p:txBody>
          <a:bodyPr wrap="square">
            <a:spAutoFit/>
          </a:bodyPr>
          <a:lstStyle/>
          <a:p>
            <a:endParaRPr lang="es-AR" sz="2800" b="1" dirty="0">
              <a:solidFill>
                <a:srgbClr val="996633"/>
              </a:solidFill>
              <a:latin typeface="Calibri" panose="020F0502020204030204" pitchFamily="34" charset="0"/>
              <a:cs typeface="Calibri" panose="020F0502020204030204" pitchFamily="34" charset="0"/>
            </a:endParaRPr>
          </a:p>
          <a:p>
            <a:pPr>
              <a:spcAft>
                <a:spcPts val="600"/>
              </a:spcAft>
            </a:pPr>
            <a:r>
              <a:rPr lang="es-AR" sz="2800" b="1" dirty="0">
                <a:solidFill>
                  <a:srgbClr val="996633"/>
                </a:solidFill>
                <a:latin typeface="Calibri" panose="020F0502020204030204" pitchFamily="34" charset="0"/>
                <a:ea typeface="Arial" panose="020B0604020202020204" pitchFamily="34" charset="0"/>
                <a:cs typeface="Calibri" panose="020F0502020204030204" pitchFamily="34" charset="0"/>
              </a:rPr>
              <a:t>IA para la Toma de Decisiones Inteligentes: Adopción, Estrategia y Productividad.</a:t>
            </a:r>
          </a:p>
          <a:p>
            <a:pPr>
              <a:spcAft>
                <a:spcPts val="600"/>
              </a:spcAft>
            </a:pPr>
            <a:endParaRPr lang="es-AR" sz="2800" b="1" dirty="0">
              <a:solidFill>
                <a:srgbClr val="156082"/>
              </a:solidFill>
              <a:latin typeface="Calibri" panose="020F0502020204030204" pitchFamily="34" charset="0"/>
              <a:cs typeface="Calibri" panose="020F0502020204030204" pitchFamily="34" charset="0"/>
            </a:endParaRPr>
          </a:p>
          <a:p>
            <a:r>
              <a:rPr lang="es-AR" sz="2800" b="1" dirty="0">
                <a:solidFill>
                  <a:srgbClr val="156082"/>
                </a:solidFill>
                <a:latin typeface="Calibri" panose="020F0502020204030204" pitchFamily="34" charset="0"/>
                <a:cs typeface="Calibri" panose="020F0502020204030204" pitchFamily="34" charset="0"/>
              </a:rPr>
              <a:t>Acerca del programa</a:t>
            </a:r>
          </a:p>
          <a:p>
            <a:endParaRPr lang="es-AR" sz="2800" b="1" dirty="0">
              <a:solidFill>
                <a:srgbClr val="156082"/>
              </a:solidFill>
              <a:latin typeface="Calibri" panose="020F0502020204030204" pitchFamily="34" charset="0"/>
              <a:cs typeface="Calibri" panose="020F0502020204030204" pitchFamily="34" charset="0"/>
            </a:endParaRPr>
          </a:p>
          <a:p>
            <a:r>
              <a:rPr lang="es-AR" dirty="0">
                <a:latin typeface="Calibri" panose="020F0502020204030204" pitchFamily="34" charset="0"/>
                <a:ea typeface="Calibri" panose="020F0502020204030204" pitchFamily="34" charset="0"/>
                <a:cs typeface="Calibri" panose="020F0502020204030204" pitchFamily="34" charset="0"/>
              </a:rPr>
              <a:t>En los últimos años, el avance acelerado de la tecnología ha transformado profundamente la manera en que las organizaciones trabajan, toman decisiones y generan valor. Si bien el crecimiento en la disponibilidad de datos ha sido un factor clave en este proceso, el cambio más significativo en la actualidad está dado por la incorporación de sistemas de Inteligencia Artificial en el flujo cotidiano de trabajo.</a:t>
            </a:r>
          </a:p>
          <a:p>
            <a:endParaRPr lang="es-AR" dirty="0">
              <a:latin typeface="Calibri" panose="020F0502020204030204" pitchFamily="34" charset="0"/>
              <a:ea typeface="Calibri" panose="020F0502020204030204" pitchFamily="34" charset="0"/>
              <a:cs typeface="Calibri" panose="020F0502020204030204" pitchFamily="34" charset="0"/>
            </a:endParaRPr>
          </a:p>
          <a:p>
            <a:r>
              <a:rPr lang="es-AR" dirty="0">
                <a:latin typeface="Calibri" panose="020F0502020204030204" pitchFamily="34" charset="0"/>
                <a:ea typeface="Calibri" panose="020F0502020204030204" pitchFamily="34" charset="0"/>
                <a:cs typeface="Calibri" panose="020F0502020204030204" pitchFamily="34" charset="0"/>
              </a:rPr>
              <a:t>La Inteligencia Artificial ha dejado de ser una tecnología exclusiva de áreas técnicas para convertirse en una herramienta accesible y de uso transversal en múltiples funciones organizacionales. En particular, la irrupción de la Inteligencia Artificial Generativa marca un punto de inflexión: ya no se limita al análisis de información, sino que permite producir contenido, asistir en la resolución de problemas, automatizar tareas cognitivas y acompañar procesos de toma de decisiones.</a:t>
            </a:r>
          </a:p>
          <a:p>
            <a:endParaRPr lang="es-AR" dirty="0">
              <a:latin typeface="Calibri" panose="020F0502020204030204" pitchFamily="34" charset="0"/>
              <a:ea typeface="Calibri" panose="020F0502020204030204" pitchFamily="34" charset="0"/>
              <a:cs typeface="Calibri" panose="020F0502020204030204" pitchFamily="34" charset="0"/>
            </a:endParaRPr>
          </a:p>
          <a:p>
            <a:r>
              <a:rPr lang="es-AR" dirty="0">
                <a:latin typeface="Calibri" panose="020F0502020204030204" pitchFamily="34" charset="0"/>
                <a:ea typeface="Calibri" panose="020F0502020204030204" pitchFamily="34" charset="0"/>
                <a:cs typeface="Calibri" panose="020F0502020204030204" pitchFamily="34" charset="0"/>
              </a:rPr>
              <a:t>Este cambio redefine la relación entre las personas y la tecnología dentro de las organizaciones. La IA comienza a integrarse como un componente activo en las dinámicas de trabajo, potenciando la productividad individual y colectiva, y habilitando nuevas formas de interacción con la información.</a:t>
            </a:r>
          </a:p>
          <a:p>
            <a:endParaRPr lang="es-AR" dirty="0">
              <a:latin typeface="Calibri" panose="020F0502020204030204" pitchFamily="34" charset="0"/>
              <a:ea typeface="Calibri" panose="020F0502020204030204" pitchFamily="34" charset="0"/>
              <a:cs typeface="Calibri" panose="020F0502020204030204" pitchFamily="34" charset="0"/>
            </a:endParaRPr>
          </a:p>
        </p:txBody>
      </p:sp>
      <p:sp>
        <p:nvSpPr>
          <p:cNvPr id="29" name="Rectángulo 28">
            <a:extLst>
              <a:ext uri="{FF2B5EF4-FFF2-40B4-BE49-F238E27FC236}">
                <a16:creationId xmlns:a16="http://schemas.microsoft.com/office/drawing/2014/main" id="{412E986D-3518-51B1-547F-EC85C4B439A6}"/>
              </a:ext>
            </a:extLst>
          </p:cNvPr>
          <p:cNvSpPr/>
          <p:nvPr/>
        </p:nvSpPr>
        <p:spPr>
          <a:xfrm>
            <a:off x="-16621" y="11046507"/>
            <a:ext cx="9134475" cy="1158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Rectángulo 30">
            <a:extLst>
              <a:ext uri="{FF2B5EF4-FFF2-40B4-BE49-F238E27FC236}">
                <a16:creationId xmlns:a16="http://schemas.microsoft.com/office/drawing/2014/main" id="{11D5B268-A016-CC37-7EC9-0E4B56C3C47D}"/>
              </a:ext>
            </a:extLst>
          </p:cNvPr>
          <p:cNvSpPr/>
          <p:nvPr/>
        </p:nvSpPr>
        <p:spPr>
          <a:xfrm>
            <a:off x="-16623" y="-42244"/>
            <a:ext cx="9134475" cy="1045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AR" sz="3600" dirty="0">
              <a:solidFill>
                <a:srgbClr val="FFFF99"/>
              </a:solidFill>
            </a:endParaRPr>
          </a:p>
        </p:txBody>
      </p:sp>
      <p:sp>
        <p:nvSpPr>
          <p:cNvPr id="3" name="Rectángulo 2">
            <a:extLst>
              <a:ext uri="{FF2B5EF4-FFF2-40B4-BE49-F238E27FC236}">
                <a16:creationId xmlns:a16="http://schemas.microsoft.com/office/drawing/2014/main" id="{56CD45A4-DF9E-63D0-12DD-EF1DD526C8F9}"/>
              </a:ext>
            </a:extLst>
          </p:cNvPr>
          <p:cNvSpPr/>
          <p:nvPr/>
        </p:nvSpPr>
        <p:spPr>
          <a:xfrm>
            <a:off x="-14206" y="912894"/>
            <a:ext cx="9162885" cy="24585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742420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D375A-F416-B15D-820C-1F47A50D591B}"/>
            </a:ext>
          </a:extLst>
        </p:cNvPr>
        <p:cNvGrpSpPr/>
        <p:nvPr/>
      </p:nvGrpSpPr>
      <p:grpSpPr>
        <a:xfrm>
          <a:off x="0" y="0"/>
          <a:ext cx="0" cy="0"/>
          <a:chOff x="0" y="0"/>
          <a:chExt cx="0" cy="0"/>
        </a:xfrm>
      </p:grpSpPr>
      <p:sp>
        <p:nvSpPr>
          <p:cNvPr id="10" name="CuadroTexto 9">
            <a:extLst>
              <a:ext uri="{FF2B5EF4-FFF2-40B4-BE49-F238E27FC236}">
                <a16:creationId xmlns:a16="http://schemas.microsoft.com/office/drawing/2014/main" id="{388EE582-E662-AA81-400E-3BC1F905D0FC}"/>
              </a:ext>
            </a:extLst>
          </p:cNvPr>
          <p:cNvSpPr txBox="1"/>
          <p:nvPr/>
        </p:nvSpPr>
        <p:spPr>
          <a:xfrm>
            <a:off x="1047190" y="848434"/>
            <a:ext cx="7293873" cy="9756517"/>
          </a:xfrm>
          <a:prstGeom prst="rect">
            <a:avLst/>
          </a:prstGeom>
          <a:noFill/>
        </p:spPr>
        <p:txBody>
          <a:bodyPr wrap="square">
            <a:spAutoFit/>
          </a:bodyPr>
          <a:lstStyle/>
          <a:p>
            <a:endParaRPr lang="es-AR" sz="2800" b="1" dirty="0">
              <a:solidFill>
                <a:srgbClr val="996633"/>
              </a:solidFill>
              <a:latin typeface="Calibri" panose="020F0502020204030204" pitchFamily="34" charset="0"/>
              <a:cs typeface="Calibri" panose="020F0502020204030204" pitchFamily="34" charset="0"/>
            </a:endParaRPr>
          </a:p>
          <a:p>
            <a:pPr>
              <a:spcAft>
                <a:spcPts val="600"/>
              </a:spcAft>
            </a:pPr>
            <a:r>
              <a:rPr lang="es-AR" sz="2800" b="1" dirty="0">
                <a:solidFill>
                  <a:srgbClr val="996633"/>
                </a:solidFill>
                <a:latin typeface="Calibri" panose="020F0502020204030204" pitchFamily="34" charset="0"/>
                <a:ea typeface="Arial" panose="020B0604020202020204" pitchFamily="34" charset="0"/>
                <a:cs typeface="Calibri" panose="020F0502020204030204" pitchFamily="34" charset="0"/>
              </a:rPr>
              <a:t>IA para la Toma de Decisiones Inteligentes: Adopción, Estrategia y Productividad.</a:t>
            </a:r>
          </a:p>
          <a:p>
            <a:pPr>
              <a:spcAft>
                <a:spcPts val="600"/>
              </a:spcAft>
            </a:pPr>
            <a:endParaRPr lang="es-AR" sz="2800" b="1" dirty="0">
              <a:solidFill>
                <a:srgbClr val="156082"/>
              </a:solidFill>
              <a:latin typeface="Calibri" panose="020F0502020204030204" pitchFamily="34" charset="0"/>
              <a:cs typeface="Calibri" panose="020F0502020204030204" pitchFamily="34" charset="0"/>
            </a:endParaRPr>
          </a:p>
          <a:p>
            <a:r>
              <a:rPr lang="es-AR" sz="2800" b="1" dirty="0">
                <a:solidFill>
                  <a:srgbClr val="156082"/>
                </a:solidFill>
                <a:latin typeface="Calibri" panose="020F0502020204030204" pitchFamily="34" charset="0"/>
                <a:cs typeface="Calibri" panose="020F0502020204030204" pitchFamily="34" charset="0"/>
              </a:rPr>
              <a:t>Acerca del programa </a:t>
            </a:r>
            <a:r>
              <a:rPr lang="es-AR" sz="2400" b="1" i="1" dirty="0">
                <a:solidFill>
                  <a:srgbClr val="156082"/>
                </a:solidFill>
                <a:latin typeface="Calibri" panose="020F0502020204030204" pitchFamily="34" charset="0"/>
                <a:cs typeface="Calibri" panose="020F0502020204030204" pitchFamily="34" charset="0"/>
              </a:rPr>
              <a:t>(continuación)</a:t>
            </a:r>
          </a:p>
          <a:p>
            <a:endParaRPr lang="es-AR" dirty="0">
              <a:latin typeface="Calibri" panose="020F0502020204030204" pitchFamily="34" charset="0"/>
              <a:ea typeface="Calibri" panose="020F0502020204030204" pitchFamily="34" charset="0"/>
              <a:cs typeface="Calibri" panose="020F0502020204030204" pitchFamily="34" charset="0"/>
            </a:endParaRPr>
          </a:p>
          <a:p>
            <a:r>
              <a:rPr lang="es-AR" dirty="0">
                <a:latin typeface="Calibri" panose="020F0502020204030204" pitchFamily="34" charset="0"/>
                <a:ea typeface="Calibri" panose="020F0502020204030204" pitchFamily="34" charset="0"/>
                <a:cs typeface="Calibri" panose="020F0502020204030204" pitchFamily="34" charset="0"/>
              </a:rPr>
              <a:t>En este contexto, el desafío para las organizaciones no radica únicamente en la gestión de grandes volúmenes de datos, sino en la capacidad de incorporar estas herramientas en sus procesos, adaptar sus prácticas y desarrollar nuevas habilidades en sus equipos. La adopción efectiva de la IA implica comprender sus alcances, limitaciones y aplicaciones concretas, con el objetivo de optimizar tareas, mejorar la calidad del trabajo y generar ventajas competitivas.</a:t>
            </a:r>
          </a:p>
          <a:p>
            <a:endParaRPr lang="es-AR" dirty="0">
              <a:latin typeface="Calibri" panose="020F0502020204030204" pitchFamily="34" charset="0"/>
              <a:ea typeface="Calibri" panose="020F0502020204030204" pitchFamily="34" charset="0"/>
              <a:cs typeface="Calibri" panose="020F0502020204030204" pitchFamily="34" charset="0"/>
            </a:endParaRPr>
          </a:p>
          <a:p>
            <a:r>
              <a:rPr lang="es-AR" dirty="0">
                <a:latin typeface="Calibri" panose="020F0502020204030204" pitchFamily="34" charset="0"/>
                <a:ea typeface="Calibri" panose="020F0502020204030204" pitchFamily="34" charset="0"/>
                <a:cs typeface="Calibri" panose="020F0502020204030204" pitchFamily="34" charset="0"/>
              </a:rPr>
              <a:t>De este modo, la Inteligencia Artificial Generativa se posiciona como una tecnología clave en la transformación actual de los negocios, no solo por su capacidad de procesamiento, sino por su potencial para amplificar las capacidades humanas en entornos profesionales.</a:t>
            </a:r>
          </a:p>
          <a:p>
            <a:pPr>
              <a:spcBef>
                <a:spcPts val="1200"/>
              </a:spcBef>
              <a:spcAft>
                <a:spcPts val="1200"/>
              </a:spcAft>
            </a:pPr>
            <a:endParaRPr lang="es-ES" sz="1800" dirty="0">
              <a:solidFill>
                <a:srgbClr val="201F1E"/>
              </a:solidFill>
              <a:effectLst/>
              <a:latin typeface="Calibri" panose="020F0502020204030204" pitchFamily="34" charset="0"/>
              <a:ea typeface="Arial" panose="020B0604020202020204" pitchFamily="34" charset="0"/>
              <a:cs typeface="Calibri" panose="020F0502020204030204" pitchFamily="34" charset="0"/>
            </a:endParaRPr>
          </a:p>
          <a:p>
            <a:pPr>
              <a:spcBef>
                <a:spcPts val="1200"/>
              </a:spcBef>
              <a:spcAft>
                <a:spcPts val="1200"/>
              </a:spcAft>
            </a:pPr>
            <a:endParaRPr lang="es-ES" dirty="0">
              <a:solidFill>
                <a:srgbClr val="201F1E"/>
              </a:solidFill>
              <a:latin typeface="Calibri" panose="020F0502020204030204" pitchFamily="34" charset="0"/>
              <a:ea typeface="Arial" panose="020B0604020202020204" pitchFamily="34" charset="0"/>
              <a:cs typeface="Calibri" panose="020F0502020204030204" pitchFamily="34" charset="0"/>
            </a:endParaRPr>
          </a:p>
          <a:p>
            <a:pPr>
              <a:spcBef>
                <a:spcPts val="1200"/>
              </a:spcBef>
              <a:spcAft>
                <a:spcPts val="1200"/>
              </a:spcAft>
            </a:pPr>
            <a:endParaRPr lang="es-ES" sz="1800" dirty="0">
              <a:solidFill>
                <a:srgbClr val="201F1E"/>
              </a:solidFill>
              <a:effectLst/>
              <a:latin typeface="Calibri" panose="020F0502020204030204" pitchFamily="34" charset="0"/>
              <a:ea typeface="Arial" panose="020B0604020202020204" pitchFamily="34" charset="0"/>
              <a:cs typeface="Calibri" panose="020F0502020204030204" pitchFamily="34" charset="0"/>
            </a:endParaRPr>
          </a:p>
          <a:p>
            <a:pPr>
              <a:spcBef>
                <a:spcPts val="1200"/>
              </a:spcBef>
              <a:spcAft>
                <a:spcPts val="1200"/>
              </a:spcAft>
            </a:pPr>
            <a:endParaRPr lang="es-ES" sz="1800" dirty="0">
              <a:solidFill>
                <a:srgbClr val="201F1E"/>
              </a:solidFill>
              <a:effectLst/>
              <a:latin typeface="Calibri" panose="020F0502020204030204" pitchFamily="34" charset="0"/>
              <a:ea typeface="Arial" panose="020B0604020202020204" pitchFamily="34" charset="0"/>
              <a:cs typeface="Calibri" panose="020F0502020204030204" pitchFamily="34" charset="0"/>
            </a:endParaRPr>
          </a:p>
          <a:p>
            <a:endParaRPr lang="es-AR" sz="800" b="1" dirty="0">
              <a:solidFill>
                <a:srgbClr val="156082"/>
              </a:solidFill>
              <a:latin typeface="Calibri" panose="020F0502020204030204" pitchFamily="34" charset="0"/>
              <a:cs typeface="Calibri" panose="020F0502020204030204" pitchFamily="34" charset="0"/>
            </a:endParaRPr>
          </a:p>
          <a:p>
            <a:r>
              <a:rPr lang="es-AR" sz="2600" b="1" dirty="0">
                <a:solidFill>
                  <a:srgbClr val="156082"/>
                </a:solidFill>
                <a:latin typeface="Calibri" panose="020F0502020204030204" pitchFamily="34" charset="0"/>
                <a:cs typeface="Calibri" panose="020F0502020204030204" pitchFamily="34" charset="0"/>
              </a:rPr>
              <a:t>Inicio: </a:t>
            </a:r>
            <a:r>
              <a:rPr lang="es-AR" sz="2600" dirty="0">
                <a:latin typeface="Calibri" panose="020F0502020204030204" pitchFamily="34" charset="0"/>
                <a:cs typeface="Calibri" panose="020F0502020204030204" pitchFamily="34" charset="0"/>
              </a:rPr>
              <a:t>	</a:t>
            </a:r>
            <a:r>
              <a:rPr lang="es-AR" sz="2800" b="1" dirty="0">
                <a:solidFill>
                  <a:srgbClr val="000000"/>
                </a:solidFill>
                <a:highlight>
                  <a:srgbClr val="FFFFFF"/>
                </a:highlight>
                <a:latin typeface="Calibri" panose="020F0502020204030204" pitchFamily="34" charset="0"/>
                <a:cs typeface="Calibri" panose="020F0502020204030204" pitchFamily="34" charset="0"/>
              </a:rPr>
              <a:t>8 de s</a:t>
            </a:r>
            <a:r>
              <a:rPr lang="es-AR" sz="2800" b="1" i="0" dirty="0">
                <a:solidFill>
                  <a:srgbClr val="000000"/>
                </a:solidFill>
                <a:effectLst/>
                <a:highlight>
                  <a:srgbClr val="FFFFFF"/>
                </a:highlight>
                <a:latin typeface="Calibri" panose="020F0502020204030204" pitchFamily="34" charset="0"/>
                <a:cs typeface="Calibri" panose="020F0502020204030204" pitchFamily="34" charset="0"/>
              </a:rPr>
              <a:t>eptiembre 2026</a:t>
            </a:r>
            <a:endParaRPr lang="es-AR" sz="2600" b="1" dirty="0">
              <a:latin typeface="Calibri" panose="020F0502020204030204" pitchFamily="34" charset="0"/>
              <a:cs typeface="Calibri" panose="020F0502020204030204" pitchFamily="34" charset="0"/>
            </a:endParaRPr>
          </a:p>
          <a:p>
            <a:r>
              <a:rPr lang="es-AR" sz="2600" b="1" dirty="0">
                <a:solidFill>
                  <a:srgbClr val="156082"/>
                </a:solidFill>
                <a:latin typeface="Calibri" panose="020F0502020204030204" pitchFamily="34" charset="0"/>
                <a:cs typeface="Calibri" panose="020F0502020204030204" pitchFamily="34" charset="0"/>
              </a:rPr>
              <a:t>Finalización: </a:t>
            </a:r>
            <a:r>
              <a:rPr lang="es-AR" sz="2800" b="1" dirty="0">
                <a:solidFill>
                  <a:srgbClr val="000000"/>
                </a:solidFill>
                <a:highlight>
                  <a:srgbClr val="FFFFFF"/>
                </a:highlight>
                <a:latin typeface="Calibri" panose="020F0502020204030204" pitchFamily="34" charset="0"/>
                <a:cs typeface="Calibri" panose="020F0502020204030204" pitchFamily="34" charset="0"/>
              </a:rPr>
              <a:t>3 de noviembre </a:t>
            </a:r>
            <a:r>
              <a:rPr lang="es-AR" sz="2800" b="1" i="0" dirty="0">
                <a:solidFill>
                  <a:srgbClr val="000000"/>
                </a:solidFill>
                <a:effectLst/>
                <a:highlight>
                  <a:srgbClr val="FFFFFF"/>
                </a:highlight>
                <a:latin typeface="Calibri" panose="020F0502020204030204" pitchFamily="34" charset="0"/>
              </a:rPr>
              <a:t>2026</a:t>
            </a:r>
            <a:endParaRPr lang="es-AR" sz="2600" b="1" dirty="0">
              <a:solidFill>
                <a:srgbClr val="156082"/>
              </a:solidFill>
              <a:latin typeface="Calibri" panose="020F0502020204030204" pitchFamily="34" charset="0"/>
              <a:cs typeface="Calibri" panose="020F0502020204030204" pitchFamily="34" charset="0"/>
            </a:endParaRPr>
          </a:p>
          <a:p>
            <a:r>
              <a:rPr lang="es-AR" sz="2800" b="1" dirty="0">
                <a:solidFill>
                  <a:srgbClr val="156082"/>
                </a:solidFill>
                <a:latin typeface="Calibri" panose="020F0502020204030204" pitchFamily="34" charset="0"/>
                <a:cs typeface="Calibri" panose="020F0502020204030204" pitchFamily="34" charset="0"/>
              </a:rPr>
              <a:t>Clases: </a:t>
            </a:r>
            <a:r>
              <a:rPr lang="es-AR" sz="2800" b="1" dirty="0">
                <a:latin typeface="Calibri" panose="020F0502020204030204" pitchFamily="34" charset="0"/>
                <a:cs typeface="Calibri" panose="020F0502020204030204" pitchFamily="34" charset="0"/>
              </a:rPr>
              <a:t>martes, de 19 a 22 </a:t>
            </a:r>
            <a:r>
              <a:rPr lang="es-AR" sz="2800" b="1" dirty="0" err="1">
                <a:latin typeface="Calibri" panose="020F0502020204030204" pitchFamily="34" charset="0"/>
                <a:cs typeface="Calibri" panose="020F0502020204030204" pitchFamily="34" charset="0"/>
              </a:rPr>
              <a:t>hs</a:t>
            </a:r>
            <a:r>
              <a:rPr lang="es-AR" sz="2800" b="1" dirty="0">
                <a:latin typeface="Calibri" panose="020F0502020204030204" pitchFamily="34" charset="0"/>
                <a:cs typeface="Calibri" panose="020F0502020204030204" pitchFamily="34" charset="0"/>
              </a:rPr>
              <a:t>.</a:t>
            </a:r>
            <a:endParaRPr lang="es-AR" sz="2800" b="1" dirty="0">
              <a:solidFill>
                <a:srgbClr val="156082"/>
              </a:solidFill>
              <a:latin typeface="Calibri" panose="020F0502020204030204" pitchFamily="34" charset="0"/>
              <a:cs typeface="Calibri" panose="020F0502020204030204" pitchFamily="34" charset="0"/>
            </a:endParaRPr>
          </a:p>
        </p:txBody>
      </p:sp>
      <p:sp>
        <p:nvSpPr>
          <p:cNvPr id="29" name="Rectángulo 28">
            <a:extLst>
              <a:ext uri="{FF2B5EF4-FFF2-40B4-BE49-F238E27FC236}">
                <a16:creationId xmlns:a16="http://schemas.microsoft.com/office/drawing/2014/main" id="{60213A3B-8A09-9118-A820-20FE7E6743AC}"/>
              </a:ext>
            </a:extLst>
          </p:cNvPr>
          <p:cNvSpPr/>
          <p:nvPr/>
        </p:nvSpPr>
        <p:spPr>
          <a:xfrm>
            <a:off x="-16621" y="11046507"/>
            <a:ext cx="9134475" cy="1158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Rectángulo 30">
            <a:extLst>
              <a:ext uri="{FF2B5EF4-FFF2-40B4-BE49-F238E27FC236}">
                <a16:creationId xmlns:a16="http://schemas.microsoft.com/office/drawing/2014/main" id="{DD9601A5-FFD7-053B-8A53-3F2686A4CFBD}"/>
              </a:ext>
            </a:extLst>
          </p:cNvPr>
          <p:cNvSpPr/>
          <p:nvPr/>
        </p:nvSpPr>
        <p:spPr>
          <a:xfrm>
            <a:off x="-16623" y="-42244"/>
            <a:ext cx="9134475" cy="1045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AR" sz="3600" dirty="0">
              <a:solidFill>
                <a:srgbClr val="FFFF99"/>
              </a:solidFill>
            </a:endParaRPr>
          </a:p>
        </p:txBody>
      </p:sp>
      <p:sp>
        <p:nvSpPr>
          <p:cNvPr id="3" name="Rectángulo 2">
            <a:extLst>
              <a:ext uri="{FF2B5EF4-FFF2-40B4-BE49-F238E27FC236}">
                <a16:creationId xmlns:a16="http://schemas.microsoft.com/office/drawing/2014/main" id="{1E1D15B1-8F42-A9B9-384D-0D0F28E7537E}"/>
              </a:ext>
            </a:extLst>
          </p:cNvPr>
          <p:cNvSpPr/>
          <p:nvPr/>
        </p:nvSpPr>
        <p:spPr>
          <a:xfrm>
            <a:off x="-14206" y="912894"/>
            <a:ext cx="9162885" cy="24585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 name="Rectángulo 1">
            <a:extLst>
              <a:ext uri="{FF2B5EF4-FFF2-40B4-BE49-F238E27FC236}">
                <a16:creationId xmlns:a16="http://schemas.microsoft.com/office/drawing/2014/main" id="{A58EA4C2-1F4A-3D4F-FC9D-DA4079359C45}"/>
              </a:ext>
            </a:extLst>
          </p:cNvPr>
          <p:cNvSpPr/>
          <p:nvPr/>
        </p:nvSpPr>
        <p:spPr>
          <a:xfrm>
            <a:off x="1047190" y="8992272"/>
            <a:ext cx="7293873" cy="1612679"/>
          </a:xfrm>
          <a:prstGeom prst="rect">
            <a:avLst/>
          </a:prstGeom>
          <a:noFill/>
          <a:ln w="28575">
            <a:solidFill>
              <a:srgbClr val="156082"/>
            </a:solidFill>
          </a:ln>
        </p:spPr>
        <p:style>
          <a:lnRef idx="2">
            <a:schemeClr val="accent6"/>
          </a:lnRef>
          <a:fillRef idx="1">
            <a:schemeClr val="lt1"/>
          </a:fillRef>
          <a:effectRef idx="0">
            <a:schemeClr val="accent6"/>
          </a:effectRef>
          <a:fontRef idx="minor">
            <a:schemeClr val="dk1"/>
          </a:fontRef>
        </p:style>
        <p:txBody>
          <a:bodyPr rtlCol="0" anchor="ctr"/>
          <a:lstStyle/>
          <a:p>
            <a:endParaRPr lang="es-AR" sz="1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373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7E4C54E-799A-986D-98F2-898DC7750D80}"/>
              </a:ext>
            </a:extLst>
          </p:cNvPr>
          <p:cNvSpPr/>
          <p:nvPr/>
        </p:nvSpPr>
        <p:spPr>
          <a:xfrm>
            <a:off x="-1" y="0"/>
            <a:ext cx="9134475" cy="1158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51B4607A-2A19-7279-C2DB-DAFC7ADA6050}"/>
              </a:ext>
            </a:extLst>
          </p:cNvPr>
          <p:cNvSpPr/>
          <p:nvPr/>
        </p:nvSpPr>
        <p:spPr>
          <a:xfrm>
            <a:off x="0" y="11020548"/>
            <a:ext cx="9134475" cy="1158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CuadroTexto 7">
            <a:extLst>
              <a:ext uri="{FF2B5EF4-FFF2-40B4-BE49-F238E27FC236}">
                <a16:creationId xmlns:a16="http://schemas.microsoft.com/office/drawing/2014/main" id="{A4E668A4-4A8E-CC4E-459D-3B8761FFDDE6}"/>
              </a:ext>
            </a:extLst>
          </p:cNvPr>
          <p:cNvSpPr txBox="1"/>
          <p:nvPr/>
        </p:nvSpPr>
        <p:spPr>
          <a:xfrm>
            <a:off x="647207" y="1232890"/>
            <a:ext cx="7299365" cy="10033516"/>
          </a:xfrm>
          <a:prstGeom prst="rect">
            <a:avLst/>
          </a:prstGeom>
          <a:noFill/>
        </p:spPr>
        <p:txBody>
          <a:bodyPr wrap="square">
            <a:spAutoFit/>
          </a:bodyPr>
          <a:lstStyle/>
          <a:p>
            <a:pPr algn="ctr">
              <a:buClr>
                <a:srgbClr val="996633"/>
              </a:buClr>
              <a:buSzPct val="135000"/>
              <a:tabLst>
                <a:tab pos="457200" algn="l"/>
              </a:tabLst>
            </a:pPr>
            <a:r>
              <a:rPr lang="es-AR" sz="2800" b="1" dirty="0">
                <a:solidFill>
                  <a:srgbClr val="156082"/>
                </a:solidFill>
                <a:latin typeface="Calibri" panose="020F0502020204030204" pitchFamily="34" charset="0"/>
                <a:cs typeface="Calibri" panose="020F0502020204030204" pitchFamily="34" charset="0"/>
              </a:rPr>
              <a:t>¿Por qué elegir Educación Ejecutiva </a:t>
            </a:r>
          </a:p>
          <a:p>
            <a:pPr algn="ctr">
              <a:buClr>
                <a:srgbClr val="996633"/>
              </a:buClr>
              <a:buSzPct val="135000"/>
              <a:tabLst>
                <a:tab pos="457200" algn="l"/>
              </a:tabLst>
            </a:pPr>
            <a:r>
              <a:rPr lang="es-AR" sz="2800" b="1" dirty="0">
                <a:solidFill>
                  <a:srgbClr val="156082"/>
                </a:solidFill>
                <a:latin typeface="Calibri" panose="020F0502020204030204" pitchFamily="34" charset="0"/>
                <a:cs typeface="Calibri" panose="020F0502020204030204" pitchFamily="34" charset="0"/>
              </a:rPr>
              <a:t>en UADE Business School? </a:t>
            </a:r>
            <a:endParaRPr lang="es-AR" sz="2800" dirty="0">
              <a:solidFill>
                <a:srgbClr val="156082"/>
              </a:solidFill>
            </a:endParaRPr>
          </a:p>
          <a:p>
            <a:pPr marL="342900" lvl="0" indent="-342900">
              <a:buClr>
                <a:srgbClr val="996633"/>
              </a:buClr>
              <a:buSzPct val="135000"/>
              <a:buFont typeface="Arial" panose="020B0604020202020204" pitchFamily="34" charset="0"/>
              <a:buChar char="•"/>
              <a:tabLst>
                <a:tab pos="457200" algn="l"/>
              </a:tabLst>
            </a:pPr>
            <a:r>
              <a:rPr lang="es-AR" sz="1800" dirty="0">
                <a:solidFill>
                  <a:schemeClr val="tx1">
                    <a:lumMod val="95000"/>
                    <a:lumOff val="5000"/>
                  </a:schemeClr>
                </a:solidFill>
                <a:effectLst/>
                <a:ea typeface="Times New Roman" panose="02020603050405020304" pitchFamily="18" charset="0"/>
                <a:cs typeface="Aptos" panose="020B0004020202020204" pitchFamily="34" charset="0"/>
              </a:rPr>
              <a:t>Respaldo de la Fundación UADE.</a:t>
            </a:r>
            <a:endParaRPr lang="es-AR" sz="1800" dirty="0">
              <a:solidFill>
                <a:schemeClr val="tx1">
                  <a:lumMod val="95000"/>
                  <a:lumOff val="5000"/>
                </a:schemeClr>
              </a:solidFill>
              <a:effectLst/>
              <a:ea typeface="Aptos" panose="020B0004020202020204" pitchFamily="34" charset="0"/>
              <a:cs typeface="Aptos" panose="020B0004020202020204" pitchFamily="34" charset="0"/>
            </a:endParaRPr>
          </a:p>
          <a:p>
            <a:pPr marL="342900" lvl="0" indent="-342900">
              <a:buClr>
                <a:srgbClr val="996633"/>
              </a:buClr>
              <a:buSzPct val="135000"/>
              <a:buFont typeface="Arial" panose="020B0604020202020204" pitchFamily="34" charset="0"/>
              <a:buChar char="•"/>
              <a:tabLst>
                <a:tab pos="457200" algn="l"/>
              </a:tabLst>
            </a:pPr>
            <a:r>
              <a:rPr lang="es-AR" sz="1800" dirty="0">
                <a:solidFill>
                  <a:schemeClr val="tx1">
                    <a:lumMod val="95000"/>
                    <a:lumOff val="5000"/>
                  </a:schemeClr>
                </a:solidFill>
                <a:effectLst/>
                <a:ea typeface="Times New Roman" panose="02020603050405020304" pitchFamily="18" charset="0"/>
                <a:cs typeface="Aptos" panose="020B0004020202020204" pitchFamily="34" charset="0"/>
              </a:rPr>
              <a:t>Más de 60 años enseñando gestión de negocios.</a:t>
            </a:r>
            <a:endParaRPr lang="es-AR" sz="1800" dirty="0">
              <a:solidFill>
                <a:schemeClr val="tx1">
                  <a:lumMod val="95000"/>
                  <a:lumOff val="5000"/>
                </a:schemeClr>
              </a:solidFill>
              <a:effectLst/>
              <a:ea typeface="Aptos" panose="020B0004020202020204" pitchFamily="34" charset="0"/>
              <a:cs typeface="Aptos" panose="020B0004020202020204" pitchFamily="34" charset="0"/>
            </a:endParaRPr>
          </a:p>
          <a:p>
            <a:pPr marL="342900" lvl="0" indent="-342900">
              <a:buClr>
                <a:srgbClr val="996633"/>
              </a:buClr>
              <a:buSzPct val="135000"/>
              <a:buFont typeface="Arial" panose="020B0604020202020204" pitchFamily="34" charset="0"/>
              <a:buChar char="•"/>
              <a:tabLst>
                <a:tab pos="457200" algn="l"/>
              </a:tabLst>
            </a:pPr>
            <a:r>
              <a:rPr lang="es-AR" sz="1800" dirty="0">
                <a:solidFill>
                  <a:schemeClr val="tx1">
                    <a:lumMod val="95000"/>
                    <a:lumOff val="5000"/>
                  </a:schemeClr>
                </a:solidFill>
                <a:effectLst/>
                <a:ea typeface="Times New Roman" panose="02020603050405020304" pitchFamily="18" charset="0"/>
                <a:cs typeface="Aptos" panose="020B0004020202020204" pitchFamily="34" charset="0"/>
              </a:rPr>
              <a:t>Más de 30 años en la capacitación de líderes y ejecutivos.</a:t>
            </a:r>
            <a:endParaRPr lang="es-AR" sz="1800" dirty="0">
              <a:solidFill>
                <a:schemeClr val="tx1">
                  <a:lumMod val="95000"/>
                  <a:lumOff val="5000"/>
                </a:schemeClr>
              </a:solidFill>
              <a:effectLst/>
              <a:ea typeface="Aptos" panose="020B0004020202020204" pitchFamily="34" charset="0"/>
              <a:cs typeface="Aptos" panose="020B0004020202020204" pitchFamily="34" charset="0"/>
            </a:endParaRPr>
          </a:p>
          <a:p>
            <a:pPr marL="342900" lvl="0" indent="-342900">
              <a:buClr>
                <a:srgbClr val="996633"/>
              </a:buClr>
              <a:buSzPct val="135000"/>
              <a:buFont typeface="Arial" panose="020B0604020202020204" pitchFamily="34" charset="0"/>
              <a:buChar char="•"/>
              <a:tabLst>
                <a:tab pos="457200" algn="l"/>
              </a:tabLst>
            </a:pPr>
            <a:r>
              <a:rPr lang="es-AR" sz="1800" dirty="0">
                <a:solidFill>
                  <a:schemeClr val="tx1">
                    <a:lumMod val="95000"/>
                    <a:lumOff val="5000"/>
                  </a:schemeClr>
                </a:solidFill>
                <a:effectLst/>
                <a:ea typeface="Times New Roman" panose="02020603050405020304" pitchFamily="18" charset="0"/>
                <a:cs typeface="Aptos" panose="020B0004020202020204" pitchFamily="34" charset="0"/>
              </a:rPr>
              <a:t>Enseñanza orientada a la aplicación de conceptos en el ámbito profesional.</a:t>
            </a:r>
            <a:endParaRPr lang="es-AR" sz="1800" dirty="0">
              <a:solidFill>
                <a:schemeClr val="tx1">
                  <a:lumMod val="95000"/>
                  <a:lumOff val="5000"/>
                </a:schemeClr>
              </a:solidFill>
              <a:effectLst/>
              <a:ea typeface="Aptos" panose="020B0004020202020204" pitchFamily="34" charset="0"/>
              <a:cs typeface="Aptos" panose="020B0004020202020204" pitchFamily="34" charset="0"/>
            </a:endParaRPr>
          </a:p>
          <a:p>
            <a:pPr marL="342900" lvl="0" indent="-342900">
              <a:buClr>
                <a:srgbClr val="996633"/>
              </a:buClr>
              <a:buSzPct val="135000"/>
              <a:buFont typeface="Arial" panose="020B0604020202020204" pitchFamily="34" charset="0"/>
              <a:buChar char="•"/>
              <a:tabLst>
                <a:tab pos="457200" algn="l"/>
              </a:tabLst>
            </a:pPr>
            <a:r>
              <a:rPr lang="es-AR" sz="1800" dirty="0">
                <a:solidFill>
                  <a:schemeClr val="tx1">
                    <a:lumMod val="95000"/>
                    <a:lumOff val="5000"/>
                  </a:schemeClr>
                </a:solidFill>
                <a:effectLst/>
                <a:ea typeface="Times New Roman" panose="02020603050405020304" pitchFamily="18" charset="0"/>
                <a:cs typeface="Aptos" panose="020B0004020202020204" pitchFamily="34" charset="0"/>
              </a:rPr>
              <a:t>Contenidos actualizados según las últimas tendencias y el desarrollo de mejores prácticas del mercado.</a:t>
            </a:r>
            <a:endParaRPr lang="es-AR" sz="1800" dirty="0">
              <a:solidFill>
                <a:schemeClr val="tx1">
                  <a:lumMod val="95000"/>
                  <a:lumOff val="5000"/>
                </a:schemeClr>
              </a:solidFill>
              <a:effectLst/>
              <a:ea typeface="Aptos" panose="020B0004020202020204" pitchFamily="34" charset="0"/>
              <a:cs typeface="Aptos" panose="020B0004020202020204" pitchFamily="34" charset="0"/>
            </a:endParaRPr>
          </a:p>
          <a:p>
            <a:pPr marL="342900" lvl="0" indent="-342900">
              <a:buClr>
                <a:srgbClr val="996633"/>
              </a:buClr>
              <a:buSzPct val="135000"/>
              <a:buFont typeface="Arial" panose="020B0604020202020204" pitchFamily="34" charset="0"/>
              <a:buChar char="•"/>
              <a:tabLst>
                <a:tab pos="457200" algn="l"/>
              </a:tabLst>
            </a:pPr>
            <a:r>
              <a:rPr lang="es-AR" sz="1800" dirty="0">
                <a:solidFill>
                  <a:schemeClr val="tx1">
                    <a:lumMod val="95000"/>
                    <a:lumOff val="5000"/>
                  </a:schemeClr>
                </a:solidFill>
                <a:effectLst/>
                <a:ea typeface="Times New Roman" panose="02020603050405020304" pitchFamily="18" charset="0"/>
                <a:cs typeface="Aptos" panose="020B0004020202020204" pitchFamily="34" charset="0"/>
              </a:rPr>
              <a:t>Toma de decisiones gerenciales utilizando el método del caso.</a:t>
            </a:r>
            <a:endParaRPr lang="es-AR" sz="1800" dirty="0">
              <a:solidFill>
                <a:schemeClr val="tx1">
                  <a:lumMod val="95000"/>
                  <a:lumOff val="5000"/>
                </a:schemeClr>
              </a:solidFill>
              <a:effectLst/>
              <a:ea typeface="Aptos" panose="020B0004020202020204" pitchFamily="34" charset="0"/>
              <a:cs typeface="Aptos" panose="020B0004020202020204" pitchFamily="34" charset="0"/>
            </a:endParaRPr>
          </a:p>
          <a:p>
            <a:pPr marL="342900" lvl="0" indent="-342900">
              <a:buClr>
                <a:srgbClr val="996633"/>
              </a:buClr>
              <a:buSzPct val="135000"/>
              <a:buFont typeface="Arial" panose="020B0604020202020204" pitchFamily="34" charset="0"/>
              <a:buChar char="•"/>
              <a:tabLst>
                <a:tab pos="457200" algn="l"/>
              </a:tabLst>
            </a:pPr>
            <a:r>
              <a:rPr lang="es-AR" sz="1800" dirty="0">
                <a:solidFill>
                  <a:schemeClr val="tx1">
                    <a:lumMod val="95000"/>
                    <a:lumOff val="5000"/>
                  </a:schemeClr>
                </a:solidFill>
                <a:effectLst/>
                <a:ea typeface="Times New Roman" panose="02020603050405020304" pitchFamily="18" charset="0"/>
                <a:cs typeface="Aptos" panose="020B0004020202020204" pitchFamily="34" charset="0"/>
              </a:rPr>
              <a:t>Interacción permanente entre docentes y participantes, enriqueciendo así la experiencia de capacitación.</a:t>
            </a:r>
            <a:endParaRPr lang="es-AR" sz="1800" dirty="0">
              <a:solidFill>
                <a:schemeClr val="tx1">
                  <a:lumMod val="95000"/>
                  <a:lumOff val="5000"/>
                </a:schemeClr>
              </a:solidFill>
              <a:effectLst/>
              <a:ea typeface="Aptos" panose="020B0004020202020204" pitchFamily="34" charset="0"/>
              <a:cs typeface="Aptos" panose="020B0004020202020204" pitchFamily="34" charset="0"/>
            </a:endParaRPr>
          </a:p>
          <a:p>
            <a:pPr marL="342900" lvl="0" indent="-342900">
              <a:buClr>
                <a:srgbClr val="996633"/>
              </a:buClr>
              <a:buSzPct val="135000"/>
              <a:buFont typeface="Arial" panose="020B0604020202020204" pitchFamily="34" charset="0"/>
              <a:buChar char="•"/>
              <a:tabLst>
                <a:tab pos="457200" algn="l"/>
              </a:tabLst>
            </a:pPr>
            <a:r>
              <a:rPr lang="es-AR" sz="1800" dirty="0">
                <a:solidFill>
                  <a:schemeClr val="tx1">
                    <a:lumMod val="95000"/>
                    <a:lumOff val="5000"/>
                  </a:schemeClr>
                </a:solidFill>
                <a:effectLst/>
                <a:ea typeface="Times New Roman" panose="02020603050405020304" pitchFamily="18" charset="0"/>
                <a:cs typeface="Aptos" panose="020B0004020202020204" pitchFamily="34" charset="0"/>
              </a:rPr>
              <a:t>Docentes con vasta trayectoria profesional y gerencial.</a:t>
            </a:r>
            <a:endParaRPr lang="es-AR" sz="1800" dirty="0">
              <a:solidFill>
                <a:schemeClr val="tx1">
                  <a:lumMod val="95000"/>
                  <a:lumOff val="5000"/>
                </a:schemeClr>
              </a:solidFill>
              <a:effectLst/>
              <a:ea typeface="Aptos" panose="020B0004020202020204" pitchFamily="34" charset="0"/>
              <a:cs typeface="Aptos" panose="020B0004020202020204" pitchFamily="34" charset="0"/>
            </a:endParaRPr>
          </a:p>
          <a:p>
            <a:pPr marL="342900" lvl="0" indent="-342900">
              <a:buClr>
                <a:srgbClr val="996633"/>
              </a:buClr>
              <a:buSzPct val="135000"/>
              <a:buFont typeface="Arial" panose="020B0604020202020204" pitchFamily="34" charset="0"/>
              <a:buChar char="•"/>
              <a:tabLst>
                <a:tab pos="457200" algn="l"/>
              </a:tabLst>
            </a:pPr>
            <a:r>
              <a:rPr lang="es-AR" sz="1800" dirty="0">
                <a:solidFill>
                  <a:schemeClr val="tx1">
                    <a:lumMod val="95000"/>
                    <a:lumOff val="5000"/>
                  </a:schemeClr>
                </a:solidFill>
                <a:effectLst/>
                <a:ea typeface="Times New Roman" panose="02020603050405020304" pitchFamily="18" charset="0"/>
                <a:cs typeface="Aptos" panose="020B0004020202020204" pitchFamily="34" charset="0"/>
              </a:rPr>
              <a:t>Infraestructura tecnológica de primer nivel.</a:t>
            </a:r>
          </a:p>
          <a:p>
            <a:pPr algn="ctr">
              <a:buClr>
                <a:srgbClr val="996633"/>
              </a:buClr>
              <a:buSzPct val="135000"/>
              <a:tabLst>
                <a:tab pos="457200" algn="l"/>
              </a:tabLst>
            </a:pPr>
            <a:endParaRPr lang="es-AR" sz="2800" b="1" dirty="0">
              <a:solidFill>
                <a:srgbClr val="0C3F60"/>
              </a:solidFill>
              <a:latin typeface="Calibri" panose="020F0502020204030204" pitchFamily="34" charset="0"/>
              <a:cs typeface="Calibri" panose="020F0502020204030204" pitchFamily="34" charset="0"/>
            </a:endParaRPr>
          </a:p>
          <a:p>
            <a:pPr algn="ctr">
              <a:buClr>
                <a:srgbClr val="996633"/>
              </a:buClr>
              <a:buSzPct val="135000"/>
              <a:tabLst>
                <a:tab pos="457200" algn="l"/>
              </a:tabLst>
            </a:pPr>
            <a:r>
              <a:rPr lang="es-AR" sz="2800" b="1" dirty="0">
                <a:solidFill>
                  <a:srgbClr val="156082"/>
                </a:solidFill>
                <a:latin typeface="Calibri" panose="020F0502020204030204" pitchFamily="34" charset="0"/>
                <a:cs typeface="Calibri" panose="020F0502020204030204" pitchFamily="34" charset="0"/>
              </a:rPr>
              <a:t>Nuestros Valores y Competencias</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Trabajo en Equipo.</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Integración.</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Empoderamiento.</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Responsabilidad Social.</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Transformación de la Realidad.</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Gestión del Cambio.</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Creación de Valor</a:t>
            </a:r>
          </a:p>
          <a:p>
            <a:pPr marL="285750" indent="-285750">
              <a:buClr>
                <a:srgbClr val="996633"/>
              </a:buClr>
              <a:buSzPct val="135000"/>
              <a:buFont typeface="Arial" panose="020B0604020202020204" pitchFamily="34" charset="0"/>
              <a:buChar char="•"/>
            </a:pPr>
            <a:endParaRPr lang="es-AR" dirty="0">
              <a:latin typeface="Calibri" panose="020F0502020204030204" pitchFamily="34" charset="0"/>
              <a:cs typeface="Calibri" panose="020F0502020204030204" pitchFamily="34" charset="0"/>
            </a:endParaRPr>
          </a:p>
          <a:p>
            <a:pPr algn="ctr">
              <a:buClr>
                <a:srgbClr val="996633"/>
              </a:buClr>
              <a:buSzPct val="135000"/>
            </a:pPr>
            <a:endParaRPr lang="es-AR" b="1" dirty="0">
              <a:solidFill>
                <a:srgbClr val="156082"/>
              </a:solidFill>
              <a:latin typeface="Calibri" panose="020F0502020204030204" pitchFamily="34" charset="0"/>
              <a:cs typeface="Calibri" panose="020F0502020204030204" pitchFamily="34" charset="0"/>
            </a:endParaRPr>
          </a:p>
          <a:p>
            <a:pPr algn="ctr">
              <a:buClr>
                <a:srgbClr val="996633"/>
              </a:buClr>
              <a:buSzPct val="135000"/>
            </a:pPr>
            <a:r>
              <a:rPr lang="es-AR" sz="2800" b="1" dirty="0">
                <a:solidFill>
                  <a:srgbClr val="156082"/>
                </a:solidFill>
                <a:latin typeface="Calibri" panose="020F0502020204030204" pitchFamily="34" charset="0"/>
                <a:cs typeface="Calibri" panose="020F0502020204030204" pitchFamily="34" charset="0"/>
              </a:rPr>
              <a:t>¿Qué beneficios ofrece este Programa?</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Mejorar el perfil profesional.</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Obtener herramientas para alcanzar el siguiente nivel en la organización.</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Superarse personal y laboralmente.</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Apalancar el crecimiento. </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Alcanzar nuevos desafíos, proyectos y responsabilidades.</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Desarrollar el potencial creativo e innovador..</a:t>
            </a:r>
          </a:p>
        </p:txBody>
      </p:sp>
      <p:sp>
        <p:nvSpPr>
          <p:cNvPr id="11" name="CuadroTexto 10">
            <a:extLst>
              <a:ext uri="{FF2B5EF4-FFF2-40B4-BE49-F238E27FC236}">
                <a16:creationId xmlns:a16="http://schemas.microsoft.com/office/drawing/2014/main" id="{A0D528DC-7D11-8001-4BAC-B9020F3629C6}"/>
              </a:ext>
            </a:extLst>
          </p:cNvPr>
          <p:cNvSpPr txBox="1"/>
          <p:nvPr/>
        </p:nvSpPr>
        <p:spPr>
          <a:xfrm>
            <a:off x="4567236" y="6249648"/>
            <a:ext cx="3920032" cy="2308324"/>
          </a:xfrm>
          <a:prstGeom prst="rect">
            <a:avLst/>
          </a:prstGeom>
          <a:noFill/>
        </p:spPr>
        <p:txBody>
          <a:bodyPr wrap="square">
            <a:spAutoFit/>
          </a:bodyPr>
          <a:lstStyle/>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Innovación.</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Liderazgo.</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Proactividad.</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Flexibilidad.</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Actualización.</a:t>
            </a:r>
          </a:p>
          <a:p>
            <a:pPr marL="285750" indent="-285750">
              <a:buClr>
                <a:srgbClr val="996633"/>
              </a:buClr>
              <a:buSzPct val="135000"/>
              <a:buFont typeface="Arial" panose="020B0604020202020204" pitchFamily="34" charset="0"/>
              <a:buChar char="•"/>
            </a:pPr>
            <a:r>
              <a:rPr lang="es-AR" dirty="0">
                <a:latin typeface="Calibri" panose="020F0502020204030204" pitchFamily="34" charset="0"/>
                <a:cs typeface="Calibri" panose="020F0502020204030204" pitchFamily="34" charset="0"/>
              </a:rPr>
              <a:t>Toma de Decisiones.</a:t>
            </a:r>
          </a:p>
          <a:p>
            <a:pPr marL="285750" indent="-285750">
              <a:buClr>
                <a:srgbClr val="996633"/>
              </a:buClr>
              <a:buSzPct val="135000"/>
              <a:buFont typeface="Arial" panose="020B0604020202020204" pitchFamily="34" charset="0"/>
              <a:buChar char="•"/>
            </a:pPr>
            <a:r>
              <a:rPr lang="es-AR" dirty="0" err="1">
                <a:latin typeface="Calibri" panose="020F0502020204030204" pitchFamily="34" charset="0"/>
                <a:cs typeface="Calibri" panose="020F0502020204030204" pitchFamily="34" charset="0"/>
              </a:rPr>
              <a:t>Emprendedurismo</a:t>
            </a:r>
            <a:r>
              <a:rPr lang="es-AR" dirty="0">
                <a:latin typeface="Calibri" panose="020F0502020204030204" pitchFamily="34" charset="0"/>
                <a:cs typeface="Calibri" panose="020F0502020204030204" pitchFamily="34" charset="0"/>
              </a:rPr>
              <a:t>. </a:t>
            </a:r>
            <a:endParaRPr lang="es-AR" b="1" dirty="0">
              <a:solidFill>
                <a:schemeClr val="tx1">
                  <a:lumMod val="95000"/>
                  <a:lumOff val="5000"/>
                </a:schemeClr>
              </a:solidFill>
              <a:ea typeface="Segoe UI" panose="020B0502040204020203" pitchFamily="34" charset="0"/>
              <a:cs typeface="Segoe UI" panose="020B0502040204020203" pitchFamily="34" charset="0"/>
            </a:endParaRPr>
          </a:p>
          <a:p>
            <a:pPr marL="285750" indent="-285750">
              <a:buClr>
                <a:srgbClr val="996633"/>
              </a:buClr>
              <a:buSzPct val="135000"/>
              <a:buFont typeface="Arial" panose="020B0604020202020204" pitchFamily="34" charset="0"/>
              <a:buChar char="•"/>
            </a:pPr>
            <a:endParaRPr lang="es-AR" dirty="0">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347D7E57-008A-5E45-E5DC-21E60F7F0A86}"/>
              </a:ext>
            </a:extLst>
          </p:cNvPr>
          <p:cNvSpPr/>
          <p:nvPr/>
        </p:nvSpPr>
        <p:spPr>
          <a:xfrm>
            <a:off x="-14206" y="912894"/>
            <a:ext cx="9162885" cy="24585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3" name="Imagen 2" descr="Calle de una ciudad&#10;&#10;Descripción generada automáticamente">
            <a:extLst>
              <a:ext uri="{FF2B5EF4-FFF2-40B4-BE49-F238E27FC236}">
                <a16:creationId xmlns:a16="http://schemas.microsoft.com/office/drawing/2014/main" id="{D2703C65-A520-C67C-853B-CE7039DF496A}"/>
              </a:ext>
            </a:extLst>
          </p:cNvPr>
          <p:cNvPicPr>
            <a:picLocks noChangeAspect="1"/>
          </p:cNvPicPr>
          <p:nvPr/>
        </p:nvPicPr>
        <p:blipFill>
          <a:blip r:embed="rId2" cstate="print">
            <a:alphaModFix amt="20000"/>
            <a:extLst>
              <a:ext uri="{28A0092B-C50C-407E-A947-70E740481C1C}">
                <a14:useLocalDpi xmlns:a14="http://schemas.microsoft.com/office/drawing/2010/main" val="0"/>
              </a:ext>
            </a:extLst>
          </a:blip>
          <a:stretch>
            <a:fillRect/>
          </a:stretch>
        </p:blipFill>
        <p:spPr>
          <a:xfrm>
            <a:off x="-233081" y="4520833"/>
            <a:ext cx="9367555" cy="6499715"/>
          </a:xfrm>
          <a:prstGeom prst="rect">
            <a:avLst/>
          </a:prstGeom>
          <a:effectLst>
            <a:softEdge rad="317500"/>
          </a:effectLst>
        </p:spPr>
      </p:pic>
    </p:spTree>
    <p:extLst>
      <p:ext uri="{BB962C8B-B14F-4D97-AF65-F5344CB8AC3E}">
        <p14:creationId xmlns:p14="http://schemas.microsoft.com/office/powerpoint/2010/main" val="1944666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descr="Un dibujo de un edificio&#10;&#10;Descripción generada automáticamente con confianza media">
            <a:extLst>
              <a:ext uri="{FF2B5EF4-FFF2-40B4-BE49-F238E27FC236}">
                <a16:creationId xmlns:a16="http://schemas.microsoft.com/office/drawing/2014/main" id="{0977FD11-E494-6557-0253-114417B9C22C}"/>
              </a:ext>
            </a:extLst>
          </p:cNvPr>
          <p:cNvPicPr>
            <a:picLocks noChangeAspect="1"/>
          </p:cNvPicPr>
          <p:nvPr/>
        </p:nvPicPr>
        <p:blipFill>
          <a:blip r:embed="rId2">
            <a:alphaModFix amt="68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67565" y="5786401"/>
            <a:ext cx="9886226" cy="5723706"/>
          </a:xfrm>
          <a:prstGeom prst="rect">
            <a:avLst/>
          </a:prstGeom>
          <a:effectLst>
            <a:softEdge rad="317500"/>
          </a:effectLst>
        </p:spPr>
      </p:pic>
      <p:sp>
        <p:nvSpPr>
          <p:cNvPr id="4" name="Rectángulo 3">
            <a:extLst>
              <a:ext uri="{FF2B5EF4-FFF2-40B4-BE49-F238E27FC236}">
                <a16:creationId xmlns:a16="http://schemas.microsoft.com/office/drawing/2014/main" id="{1A7DF2A3-5607-7DD9-B4BF-2E795D092975}"/>
              </a:ext>
            </a:extLst>
          </p:cNvPr>
          <p:cNvSpPr/>
          <p:nvPr/>
        </p:nvSpPr>
        <p:spPr>
          <a:xfrm>
            <a:off x="0" y="11020548"/>
            <a:ext cx="9151097" cy="115875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AR" sz="4800"/>
          </a:p>
        </p:txBody>
      </p:sp>
      <p:sp>
        <p:nvSpPr>
          <p:cNvPr id="8" name="CuadroTexto 7">
            <a:extLst>
              <a:ext uri="{FF2B5EF4-FFF2-40B4-BE49-F238E27FC236}">
                <a16:creationId xmlns:a16="http://schemas.microsoft.com/office/drawing/2014/main" id="{30C7E13B-6081-1EC7-A593-47C3CF81C1AA}"/>
              </a:ext>
            </a:extLst>
          </p:cNvPr>
          <p:cNvSpPr txBox="1"/>
          <p:nvPr/>
        </p:nvSpPr>
        <p:spPr>
          <a:xfrm>
            <a:off x="779402" y="1402530"/>
            <a:ext cx="7592292" cy="9618018"/>
          </a:xfrm>
          <a:prstGeom prst="rect">
            <a:avLst/>
          </a:prstGeom>
          <a:noFill/>
        </p:spPr>
        <p:txBody>
          <a:bodyPr wrap="square">
            <a:spAutoFit/>
          </a:bodyPr>
          <a:lstStyle/>
          <a:p>
            <a:pPr>
              <a:buClr>
                <a:srgbClr val="996633"/>
              </a:buClr>
              <a:buSzPct val="135000"/>
            </a:pPr>
            <a:r>
              <a:rPr lang="es-AR" sz="2800" b="1" dirty="0">
                <a:solidFill>
                  <a:srgbClr val="156082"/>
                </a:solidFill>
                <a:latin typeface="Calibri" panose="020F0502020204030204" pitchFamily="34" charset="0"/>
                <a:cs typeface="Calibri" panose="020F0502020204030204" pitchFamily="34" charset="0"/>
              </a:rPr>
              <a:t>Objetivos del Programa</a:t>
            </a:r>
          </a:p>
          <a:p>
            <a:pPr>
              <a:spcAft>
                <a:spcPts val="600"/>
              </a:spcAft>
              <a:buClr>
                <a:srgbClr val="996633"/>
              </a:buClr>
            </a:pPr>
            <a:endParaRPr lang="es-AR" sz="1800" dirty="0">
              <a:solidFill>
                <a:srgbClr val="201F1E"/>
              </a:solidFill>
              <a:effectLst/>
              <a:latin typeface="Calibri" panose="020F0502020204030204" pitchFamily="34" charset="0"/>
              <a:ea typeface="Arial" panose="020B0604020202020204" pitchFamily="34" charset="0"/>
              <a:cs typeface="Calibri" panose="020F0502020204030204" pitchFamily="34" charset="0"/>
            </a:endParaRPr>
          </a:p>
          <a:p>
            <a:pPr marL="342900" lvl="0" indent="-34290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Entender el significado y el impacto actual de la Inteligencia Artificial y la IA Generativa en el trabajo profesional y en los negocios, así como sus proyecciones a mediano plazo.</a:t>
            </a:r>
          </a:p>
          <a:p>
            <a:pPr marL="342900" lvl="0" indent="-34290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Diferenciar y comprender conceptos clave como Inteligencia Artificial, Inteligencia Artificial Generativa y automatización inteligente, enfocándose en su aplicación práctica en contextos organizacionales.</a:t>
            </a:r>
          </a:p>
          <a:p>
            <a:pPr marL="342900" lvl="0" indent="-34290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Desarrollar habilidades para identificar oportunidades concretas de uso de la IA y aprovechar su potencial en distintos escenarios laborales.</a:t>
            </a:r>
          </a:p>
          <a:p>
            <a:pPr marL="342900" lvl="0" indent="-34290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Analizar el impacto de la adopción de herramientas de IA en diversas actividades y sectores corporativos, especialmente en la generación de contenido, la automatización de tareas y la mejora de procesos.</a:t>
            </a:r>
          </a:p>
          <a:p>
            <a:pPr marL="342900" lvl="0" indent="-34290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Comprender el rol de la IA en la articulación entre áreas de negocio y tecnología, reconociendo cómo estas herramientas se integran en las dinámicas organizacionales.</a:t>
            </a:r>
          </a:p>
          <a:p>
            <a:pPr marL="342900" lvl="0" indent="-34290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Evaluar herramientas y plataformas de IA disponibles para su incorporación en el flujo de trabajo, con foco en productividad, eficiencia y generación de valor.</a:t>
            </a:r>
          </a:p>
          <a:p>
            <a:pPr marL="342900" lvl="0" indent="-34290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Interpretar el proceso de transformación digital actual y el papel de la IA como tecnología central en la evolución de los modelos de negocio.</a:t>
            </a:r>
          </a:p>
          <a:p>
            <a:pPr marL="342900" lvl="0" indent="-34290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Comprender los alcances, limitaciones y riesgos de la IA, así como las buenas prácticas para su adopción efectiva y responsable en las organizaciones.</a:t>
            </a:r>
          </a:p>
          <a:p>
            <a:pPr marL="342900" lvl="0" indent="-342900" fontAlgn="base">
              <a:buClr>
                <a:srgbClr val="996633"/>
              </a:buClr>
              <a:buFont typeface="Wingdings" panose="05000000000000000000" pitchFamily="2" charset="2"/>
              <a:buChar char="§"/>
            </a:pPr>
            <a:endParaRPr lang="es-ES" u="none" strike="noStrike" dirty="0">
              <a:solidFill>
                <a:srgbClr val="201F1E"/>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s-AR" b="1"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 </a:t>
            </a:r>
            <a:endParaRPr lang="es-ES" dirty="0">
              <a:solidFill>
                <a:srgbClr val="201F1E"/>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buClr>
                <a:srgbClr val="996633"/>
              </a:buClr>
              <a:buFont typeface="Wingdings" panose="05000000000000000000" pitchFamily="2" charset="2"/>
              <a:buChar char="§"/>
            </a:pPr>
            <a:endParaRPr lang="es-ES" dirty="0">
              <a:solidFill>
                <a:srgbClr val="201F1E"/>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996633"/>
              </a:buClr>
              <a:buSzPct val="135000"/>
              <a:buFont typeface="Arial" panose="020B0604020202020204" pitchFamily="34" charset="0"/>
              <a:buChar char="•"/>
            </a:pPr>
            <a:endParaRPr lang="es-AR" b="1" dirty="0">
              <a:solidFill>
                <a:srgbClr val="156082"/>
              </a:solidFill>
              <a:latin typeface="Calibri" panose="020F0502020204030204" pitchFamily="34" charset="0"/>
              <a:cs typeface="Calibri" panose="020F0502020204030204" pitchFamily="34" charset="0"/>
            </a:endParaRPr>
          </a:p>
          <a:p>
            <a:pPr marL="285750" indent="-285750">
              <a:buClr>
                <a:srgbClr val="996633"/>
              </a:buClr>
              <a:buSzPct val="135000"/>
              <a:buFont typeface="Arial" panose="020B0604020202020204" pitchFamily="34" charset="0"/>
              <a:buChar char="•"/>
            </a:pPr>
            <a:endParaRPr lang="es-AR" b="1" dirty="0">
              <a:solidFill>
                <a:srgbClr val="156082"/>
              </a:solidFill>
              <a:latin typeface="Calibri" panose="020F0502020204030204" pitchFamily="34" charset="0"/>
              <a:cs typeface="Calibri" panose="020F0502020204030204" pitchFamily="34" charset="0"/>
            </a:endParaRPr>
          </a:p>
          <a:p>
            <a:pPr marL="285750" indent="-285750">
              <a:buClr>
                <a:srgbClr val="996633"/>
              </a:buClr>
              <a:buSzPct val="135000"/>
              <a:buFont typeface="Arial" panose="020B0604020202020204" pitchFamily="34" charset="0"/>
              <a:buChar char="•"/>
            </a:pPr>
            <a:endParaRPr lang="es-AR" b="1" dirty="0">
              <a:solidFill>
                <a:srgbClr val="156082"/>
              </a:solidFill>
              <a:latin typeface="Calibri" panose="020F0502020204030204" pitchFamily="34" charset="0"/>
              <a:cs typeface="Calibri" panose="020F0502020204030204" pitchFamily="34" charset="0"/>
            </a:endParaRPr>
          </a:p>
          <a:p>
            <a:pPr marL="285750" indent="-285750">
              <a:buClr>
                <a:srgbClr val="996633"/>
              </a:buClr>
              <a:buSzPct val="135000"/>
              <a:buFont typeface="Arial" panose="020B0604020202020204" pitchFamily="34" charset="0"/>
              <a:buChar char="•"/>
            </a:pPr>
            <a:endParaRPr lang="es-AR" b="1" dirty="0">
              <a:solidFill>
                <a:srgbClr val="156082"/>
              </a:solidFill>
              <a:latin typeface="Calibri" panose="020F0502020204030204" pitchFamily="34" charset="0"/>
              <a:cs typeface="Calibri" panose="020F0502020204030204" pitchFamily="34" charset="0"/>
            </a:endParaRPr>
          </a:p>
          <a:p>
            <a:pPr>
              <a:buClr>
                <a:srgbClr val="996633"/>
              </a:buClr>
              <a:buSzPct val="135000"/>
            </a:pPr>
            <a:endParaRPr lang="es-AR" sz="2800" dirty="0">
              <a:latin typeface="Calibri" panose="020F0502020204030204" pitchFamily="34" charset="0"/>
              <a:cs typeface="Calibri" panose="020F0502020204030204" pitchFamily="34" charset="0"/>
            </a:endParaRPr>
          </a:p>
        </p:txBody>
      </p:sp>
      <p:sp>
        <p:nvSpPr>
          <p:cNvPr id="9" name="Rectángulo 8">
            <a:extLst>
              <a:ext uri="{FF2B5EF4-FFF2-40B4-BE49-F238E27FC236}">
                <a16:creationId xmlns:a16="http://schemas.microsoft.com/office/drawing/2014/main" id="{CD03756D-6685-E37C-B1CB-A86E2DFAD421}"/>
              </a:ext>
            </a:extLst>
          </p:cNvPr>
          <p:cNvSpPr/>
          <p:nvPr/>
        </p:nvSpPr>
        <p:spPr>
          <a:xfrm>
            <a:off x="0" y="1"/>
            <a:ext cx="9134475" cy="9343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ángulo 10">
            <a:extLst>
              <a:ext uri="{FF2B5EF4-FFF2-40B4-BE49-F238E27FC236}">
                <a16:creationId xmlns:a16="http://schemas.microsoft.com/office/drawing/2014/main" id="{67B83803-E46D-A9F6-F9A5-93FD58E43A5A}"/>
              </a:ext>
            </a:extLst>
          </p:cNvPr>
          <p:cNvSpPr/>
          <p:nvPr/>
        </p:nvSpPr>
        <p:spPr>
          <a:xfrm>
            <a:off x="-14206" y="912894"/>
            <a:ext cx="9162885" cy="24585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854915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dibujo de un edificio&#10;&#10;Descripción generada automáticamente con confianza media">
            <a:extLst>
              <a:ext uri="{FF2B5EF4-FFF2-40B4-BE49-F238E27FC236}">
                <a16:creationId xmlns:a16="http://schemas.microsoft.com/office/drawing/2014/main" id="{0977FD11-E494-6557-0253-114417B9C22C}"/>
              </a:ext>
            </a:extLst>
          </p:cNvPr>
          <p:cNvPicPr>
            <a:picLocks noChangeAspect="1"/>
          </p:cNvPicPr>
          <p:nvPr/>
        </p:nvPicPr>
        <p:blipFill>
          <a:blip r:embed="rId2">
            <a:alphaModFix amt="68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67565" y="5786401"/>
            <a:ext cx="9886226" cy="5723706"/>
          </a:xfrm>
          <a:prstGeom prst="rect">
            <a:avLst/>
          </a:prstGeom>
          <a:effectLst>
            <a:softEdge rad="317500"/>
          </a:effectLst>
        </p:spPr>
      </p:pic>
      <p:sp>
        <p:nvSpPr>
          <p:cNvPr id="4" name="Rectángulo 3">
            <a:extLst>
              <a:ext uri="{FF2B5EF4-FFF2-40B4-BE49-F238E27FC236}">
                <a16:creationId xmlns:a16="http://schemas.microsoft.com/office/drawing/2014/main" id="{1A7DF2A3-5607-7DD9-B4BF-2E795D092975}"/>
              </a:ext>
            </a:extLst>
          </p:cNvPr>
          <p:cNvSpPr/>
          <p:nvPr/>
        </p:nvSpPr>
        <p:spPr>
          <a:xfrm>
            <a:off x="0" y="11020548"/>
            <a:ext cx="9151097" cy="115875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AR" sz="4800"/>
          </a:p>
        </p:txBody>
      </p:sp>
      <p:sp>
        <p:nvSpPr>
          <p:cNvPr id="8" name="CuadroTexto 7">
            <a:extLst>
              <a:ext uri="{FF2B5EF4-FFF2-40B4-BE49-F238E27FC236}">
                <a16:creationId xmlns:a16="http://schemas.microsoft.com/office/drawing/2014/main" id="{30C7E13B-6081-1EC7-A593-47C3CF81C1AA}"/>
              </a:ext>
            </a:extLst>
          </p:cNvPr>
          <p:cNvSpPr txBox="1"/>
          <p:nvPr/>
        </p:nvSpPr>
        <p:spPr>
          <a:xfrm>
            <a:off x="771090" y="2625708"/>
            <a:ext cx="7592292" cy="5262979"/>
          </a:xfrm>
          <a:prstGeom prst="rect">
            <a:avLst/>
          </a:prstGeom>
          <a:noFill/>
        </p:spPr>
        <p:txBody>
          <a:bodyPr wrap="square">
            <a:spAutoFit/>
          </a:bodyPr>
          <a:lstStyle/>
          <a:p>
            <a:pPr>
              <a:buClr>
                <a:srgbClr val="996633"/>
              </a:buClr>
              <a:buSzPct val="135000"/>
            </a:pPr>
            <a:r>
              <a:rPr lang="es-AR" sz="2800" b="1" dirty="0">
                <a:solidFill>
                  <a:srgbClr val="156082"/>
                </a:solidFill>
                <a:latin typeface="Calibri" panose="020F0502020204030204" pitchFamily="34" charset="0"/>
                <a:ea typeface="Calibri" panose="020F0502020204030204" pitchFamily="34" charset="0"/>
                <a:cs typeface="Calibri" panose="020F0502020204030204" pitchFamily="34" charset="0"/>
              </a:rPr>
              <a:t>Destinatarios </a:t>
            </a:r>
          </a:p>
          <a:p>
            <a:pPr marL="342900" lvl="0" indent="-342900" algn="just" fontAlgn="base">
              <a:buClr>
                <a:srgbClr val="996633"/>
              </a:buClr>
              <a:buFont typeface="Wingdings" panose="05000000000000000000" pitchFamily="2" charset="2"/>
              <a:buChar char="§"/>
            </a:pPr>
            <a:r>
              <a:rPr lang="es-AR" sz="1800"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Profesionales y ejecutivos de empresas que deseen comprender el impacto y la aplicación de la IA y los datos en diversas organizaciones.</a:t>
            </a:r>
            <a:endParaRPr lang="es-ES" dirty="0">
              <a:solidFill>
                <a:srgbClr val="201F1E"/>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fontAlgn="base">
              <a:buClr>
                <a:srgbClr val="996633"/>
              </a:buClr>
              <a:buFont typeface="Wingdings" panose="05000000000000000000" pitchFamily="2" charset="2"/>
              <a:buChar char="§"/>
            </a:pPr>
            <a:r>
              <a:rPr lang="es-AR" sz="1800"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Gerentes, líderes y jefes de área que gestionan proyectos y procesos de transformación y cambio dentro de las organizaciones.</a:t>
            </a:r>
            <a:endParaRPr lang="es-ES" dirty="0">
              <a:solidFill>
                <a:srgbClr val="201F1E"/>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fontAlgn="base">
              <a:buClr>
                <a:srgbClr val="996633"/>
              </a:buClr>
              <a:buFont typeface="Wingdings" panose="05000000000000000000" pitchFamily="2" charset="2"/>
              <a:buChar char="§"/>
            </a:pPr>
            <a:r>
              <a:rPr lang="es-AR" sz="1800"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Consultores y analistas que buscan incorporar y aplicar herramientas y estrategias de Inteligencia Artificial en sus áreas de especialización.</a:t>
            </a:r>
            <a:endParaRPr lang="es-ES" sz="1800" dirty="0">
              <a:solidFill>
                <a:srgbClr val="201F1E"/>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fontAlgn="base">
              <a:buClr>
                <a:srgbClr val="996633"/>
              </a:buClr>
              <a:buFont typeface="Wingdings" panose="05000000000000000000" pitchFamily="2" charset="2"/>
              <a:buChar char="§"/>
            </a:pPr>
            <a:endParaRPr lang="es-ES" sz="1800" dirty="0">
              <a:solidFill>
                <a:srgbClr val="201F1E"/>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defTabSz="179388">
              <a:buClr>
                <a:srgbClr val="996633"/>
              </a:buClr>
            </a:pPr>
            <a:r>
              <a:rPr lang="es-AR" b="1" dirty="0">
                <a:solidFill>
                  <a:srgbClr val="156082"/>
                </a:solidFill>
                <a:latin typeface="Calibri" panose="020F0502020204030204" pitchFamily="34" charset="0"/>
                <a:ea typeface="Calibri" panose="020F0502020204030204" pitchFamily="34" charset="0"/>
                <a:cs typeface="Calibri" panose="020F0502020204030204" pitchFamily="34" charset="0"/>
              </a:rPr>
              <a:t>  </a:t>
            </a:r>
            <a:r>
              <a:rPr lang="es-AR" sz="2800" b="1" dirty="0">
                <a:solidFill>
                  <a:srgbClr val="156082"/>
                </a:solidFill>
                <a:latin typeface="Calibri" panose="020F0502020204030204" pitchFamily="34" charset="0"/>
                <a:ea typeface="Calibri" panose="020F0502020204030204" pitchFamily="34" charset="0"/>
                <a:cs typeface="Calibri" panose="020F0502020204030204" pitchFamily="34" charset="0"/>
              </a:rPr>
              <a:t>Metodología de enseñanza</a:t>
            </a:r>
            <a:endParaRPr lang="es-AR" b="1" dirty="0">
              <a:solidFill>
                <a:srgbClr val="156082"/>
              </a:solidFill>
              <a:latin typeface="Calibri" panose="020F0502020204030204" pitchFamily="34" charset="0"/>
              <a:ea typeface="Calibri" panose="020F0502020204030204" pitchFamily="34" charset="0"/>
              <a:cs typeface="Calibri" panose="020F0502020204030204" pitchFamily="34" charset="0"/>
            </a:endParaRPr>
          </a:p>
          <a:p>
            <a:pPr marL="342900" lvl="0" indent="-34290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Clases sincrónicas semanales por MS </a:t>
            </a:r>
            <a:r>
              <a:rPr lang="es-AR" dirty="0" err="1">
                <a:latin typeface="Calibri" panose="020F0502020204030204" pitchFamily="34" charset="0"/>
                <a:ea typeface="Calibri" panose="020F0502020204030204" pitchFamily="34" charset="0"/>
                <a:cs typeface="Calibri" panose="020F0502020204030204" pitchFamily="34" charset="0"/>
              </a:rPr>
              <a:t>Teams</a:t>
            </a:r>
            <a:r>
              <a:rPr lang="es-AR" dirty="0">
                <a:latin typeface="Calibri" panose="020F0502020204030204" pitchFamily="34" charset="0"/>
                <a:ea typeface="Calibri" panose="020F0502020204030204" pitchFamily="34" charset="0"/>
                <a:cs typeface="Calibri" panose="020F0502020204030204" pitchFamily="34" charset="0"/>
              </a:rPr>
              <a:t>, de 3 horas.</a:t>
            </a:r>
          </a:p>
          <a:p>
            <a:pPr marL="342900" lvl="0" indent="-34290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Foros de análisis, investigación y debate colaborativo de temas.</a:t>
            </a:r>
          </a:p>
          <a:p>
            <a:pPr marL="342900" lvl="0" indent="-34290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Trabajo en Equipo con transferencia al contexto puesto/área/organización/sector/industria. </a:t>
            </a:r>
          </a:p>
          <a:p>
            <a:pPr marL="342900" lvl="0" indent="-34290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Durante el trabajo cotidiano en cada unidad desarrollaremos una estrategia para desplegar IA en diversas organizaciones y una metodología para medir la madurez analítica.</a:t>
            </a:r>
          </a:p>
          <a:p>
            <a:pPr>
              <a:buClr>
                <a:srgbClr val="996633"/>
              </a:buClr>
              <a:buSzPct val="135000"/>
            </a:pPr>
            <a:endParaRPr lang="es-AR" sz="2800" dirty="0">
              <a:latin typeface="Calibri" panose="020F0502020204030204" pitchFamily="34" charset="0"/>
              <a:cs typeface="Calibri" panose="020F0502020204030204" pitchFamily="34" charset="0"/>
            </a:endParaRPr>
          </a:p>
        </p:txBody>
      </p:sp>
      <p:sp>
        <p:nvSpPr>
          <p:cNvPr id="9" name="Rectángulo 8">
            <a:extLst>
              <a:ext uri="{FF2B5EF4-FFF2-40B4-BE49-F238E27FC236}">
                <a16:creationId xmlns:a16="http://schemas.microsoft.com/office/drawing/2014/main" id="{CD03756D-6685-E37C-B1CB-A86E2DFAD421}"/>
              </a:ext>
            </a:extLst>
          </p:cNvPr>
          <p:cNvSpPr/>
          <p:nvPr/>
        </p:nvSpPr>
        <p:spPr>
          <a:xfrm>
            <a:off x="0" y="1"/>
            <a:ext cx="9134475" cy="9343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ángulo 10">
            <a:extLst>
              <a:ext uri="{FF2B5EF4-FFF2-40B4-BE49-F238E27FC236}">
                <a16:creationId xmlns:a16="http://schemas.microsoft.com/office/drawing/2014/main" id="{67B83803-E46D-A9F6-F9A5-93FD58E43A5A}"/>
              </a:ext>
            </a:extLst>
          </p:cNvPr>
          <p:cNvSpPr/>
          <p:nvPr/>
        </p:nvSpPr>
        <p:spPr>
          <a:xfrm>
            <a:off x="-14206" y="912894"/>
            <a:ext cx="9162885" cy="24585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3470316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FA4AA41-0FE5-7E1E-75D3-A4B3DDBD52D7}"/>
              </a:ext>
            </a:extLst>
          </p:cNvPr>
          <p:cNvSpPr/>
          <p:nvPr/>
        </p:nvSpPr>
        <p:spPr>
          <a:xfrm>
            <a:off x="0" y="22058"/>
            <a:ext cx="9134475" cy="7501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FEE96CFD-6957-72CE-FDE6-F9DEAEC22B74}"/>
              </a:ext>
            </a:extLst>
          </p:cNvPr>
          <p:cNvSpPr/>
          <p:nvPr/>
        </p:nvSpPr>
        <p:spPr>
          <a:xfrm>
            <a:off x="0" y="11201400"/>
            <a:ext cx="9134475" cy="9778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CuadroTexto 6">
            <a:extLst>
              <a:ext uri="{FF2B5EF4-FFF2-40B4-BE49-F238E27FC236}">
                <a16:creationId xmlns:a16="http://schemas.microsoft.com/office/drawing/2014/main" id="{7FCA2FB7-1865-A468-F3C2-3B517E466EBB}"/>
              </a:ext>
            </a:extLst>
          </p:cNvPr>
          <p:cNvSpPr txBox="1"/>
          <p:nvPr/>
        </p:nvSpPr>
        <p:spPr>
          <a:xfrm>
            <a:off x="1144522" y="1679555"/>
            <a:ext cx="6845430" cy="9371796"/>
          </a:xfrm>
          <a:prstGeom prst="rect">
            <a:avLst/>
          </a:prstGeom>
          <a:noFill/>
        </p:spPr>
        <p:txBody>
          <a:bodyPr wrap="square">
            <a:spAutoFit/>
          </a:bodyPr>
          <a:lstStyle/>
          <a:p>
            <a:r>
              <a:rPr lang="es-AR" sz="2800" b="1" dirty="0">
                <a:solidFill>
                  <a:srgbClr val="156082"/>
                </a:solidFill>
                <a:latin typeface="Calibri" panose="020F0502020204030204" pitchFamily="34" charset="0"/>
                <a:cs typeface="Calibri" panose="020F0502020204030204" pitchFamily="34" charset="0"/>
              </a:rPr>
              <a:t>Plan de estudio</a:t>
            </a:r>
          </a:p>
          <a:p>
            <a:endParaRPr lang="es-AR" sz="2000" b="1" dirty="0">
              <a:solidFill>
                <a:srgbClr val="156082"/>
              </a:solidFill>
              <a:latin typeface="Calibri" panose="020F0502020204030204" pitchFamily="34" charset="0"/>
              <a:cs typeface="Calibri" panose="020F0502020204030204" pitchFamily="34" charset="0"/>
            </a:endParaRPr>
          </a:p>
          <a:p>
            <a:pPr lvl="0" fontAlgn="base">
              <a:buClr>
                <a:srgbClr val="996633"/>
              </a:buClr>
            </a:pPr>
            <a:r>
              <a:rPr lang="es-AR" sz="2000" b="1" dirty="0">
                <a:solidFill>
                  <a:srgbClr val="156082"/>
                </a:solidFill>
                <a:latin typeface="Calibri" panose="020F0502020204030204" pitchFamily="34" charset="0"/>
                <a:ea typeface="Calibri" panose="020F0502020204030204" pitchFamily="34" charset="0"/>
                <a:cs typeface="Calibri" panose="020F0502020204030204" pitchFamily="34" charset="0"/>
              </a:rPr>
              <a:t>Unidad 1: IA en el trabajo y transformación organizacional</a:t>
            </a:r>
          </a:p>
          <a:p>
            <a:pPr lvl="0" fontAlgn="base">
              <a:buClr>
                <a:srgbClr val="996633"/>
              </a:buClr>
            </a:pPr>
            <a:r>
              <a:rPr lang="es-AR" dirty="0">
                <a:latin typeface="Calibri" panose="020F0502020204030204" pitchFamily="34" charset="0"/>
                <a:ea typeface="Calibri" panose="020F0502020204030204" pitchFamily="34" charset="0"/>
                <a:cs typeface="Calibri" panose="020F0502020204030204" pitchFamily="34" charset="0"/>
              </a:rPr>
              <a:t>Comprender el impacto de la IA y la IA Generativa en el trabajo profesional y en los modelos de negocio.</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Evolución de la tecnología: de los datos a la IA generativa.</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IA como herramienta de trabajo: casos concretos en organizaciones.</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Tipos de IA: analítica vs generativa.</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Introducción a la IA Generativa: capacidades y límites.</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Nuevas formas de interacción con la información (chat, copilotos, asistentes).</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Impacto en productividad, roles y dinámicas laborales.</a:t>
            </a:r>
          </a:p>
          <a:p>
            <a:pPr lvl="0" fontAlgn="base">
              <a:buClr>
                <a:srgbClr val="996633"/>
              </a:buClr>
            </a:pPr>
            <a:endParaRPr lang="es-AR" sz="2000" b="1" dirty="0">
              <a:solidFill>
                <a:srgbClr val="156082"/>
              </a:solidFill>
              <a:latin typeface="Calibri" panose="020F0502020204030204" pitchFamily="34" charset="0"/>
              <a:ea typeface="Calibri" panose="020F0502020204030204" pitchFamily="34" charset="0"/>
              <a:cs typeface="Calibri" panose="020F0502020204030204" pitchFamily="34" charset="0"/>
            </a:endParaRPr>
          </a:p>
          <a:p>
            <a:pPr lvl="0" fontAlgn="base">
              <a:buClr>
                <a:srgbClr val="996633"/>
              </a:buClr>
            </a:pPr>
            <a:r>
              <a:rPr lang="es-AR" sz="2000" b="1" dirty="0">
                <a:solidFill>
                  <a:srgbClr val="156082"/>
                </a:solidFill>
                <a:latin typeface="Calibri" panose="020F0502020204030204" pitchFamily="34" charset="0"/>
                <a:ea typeface="Calibri" panose="020F0502020204030204" pitchFamily="34" charset="0"/>
                <a:cs typeface="Calibri" panose="020F0502020204030204" pitchFamily="34" charset="0"/>
              </a:rPr>
              <a:t>Unidad 2: Uso práctico de IA Generativa</a:t>
            </a:r>
          </a:p>
          <a:p>
            <a:pPr lvl="0" fontAlgn="base">
              <a:buClr>
                <a:srgbClr val="996633"/>
              </a:buClr>
            </a:pPr>
            <a:r>
              <a:rPr lang="es-AR" dirty="0">
                <a:latin typeface="Calibri" panose="020F0502020204030204" pitchFamily="34" charset="0"/>
                <a:ea typeface="Calibri" panose="020F0502020204030204" pitchFamily="34" charset="0"/>
                <a:cs typeface="Calibri" panose="020F0502020204030204" pitchFamily="34" charset="0"/>
              </a:rPr>
              <a:t>Incorporar herramientas de IA en tareas concretas del trabajo profesional.</a:t>
            </a:r>
          </a:p>
          <a:p>
            <a:pPr marL="273050" lvl="0" indent="-273050" fontAlgn="base">
              <a:buClr>
                <a:srgbClr val="996633"/>
              </a:buClr>
              <a:buFont typeface="Wingdings" panose="05000000000000000000" pitchFamily="2" charset="2"/>
              <a:buChar char="§"/>
            </a:pPr>
            <a:r>
              <a:rPr lang="es-AR" dirty="0" err="1">
                <a:latin typeface="Calibri" panose="020F0502020204030204" pitchFamily="34" charset="0"/>
                <a:ea typeface="Calibri" panose="020F0502020204030204" pitchFamily="34" charset="0"/>
                <a:cs typeface="Calibri" panose="020F0502020204030204" pitchFamily="34" charset="0"/>
              </a:rPr>
              <a:t>Prompting</a:t>
            </a:r>
            <a:r>
              <a:rPr lang="es-AR" dirty="0">
                <a:latin typeface="Calibri" panose="020F0502020204030204" pitchFamily="34" charset="0"/>
                <a:ea typeface="Calibri" panose="020F0502020204030204" pitchFamily="34" charset="0"/>
                <a:cs typeface="Calibri" panose="020F0502020204030204" pitchFamily="34" charset="0"/>
              </a:rPr>
              <a:t>: lógica, estructura y buenas prácticas.</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Generación de contenido (textos, informes, presentaciones).</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IA para análisis y síntesis de información.</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IA para código y automatización básica.</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Casos por área: marketing, finanzas, operaciones, RRHH.</a:t>
            </a:r>
          </a:p>
          <a:p>
            <a:pPr lvl="0" fontAlgn="base">
              <a:buClr>
                <a:srgbClr val="996633"/>
              </a:buClr>
            </a:pPr>
            <a:endParaRPr lang="es-AR" dirty="0">
              <a:latin typeface="Calibri" panose="020F0502020204030204" pitchFamily="34" charset="0"/>
              <a:ea typeface="Calibri" panose="020F0502020204030204" pitchFamily="34" charset="0"/>
              <a:cs typeface="Calibri" panose="020F0502020204030204" pitchFamily="34" charset="0"/>
            </a:endParaRPr>
          </a:p>
          <a:p>
            <a:pPr lvl="0" fontAlgn="base">
              <a:buClr>
                <a:srgbClr val="996633"/>
              </a:buClr>
            </a:pPr>
            <a:r>
              <a:rPr lang="es-AR" sz="2000" b="1" dirty="0">
                <a:solidFill>
                  <a:srgbClr val="156082"/>
                </a:solidFill>
                <a:latin typeface="Calibri" panose="020F0502020204030204" pitchFamily="34" charset="0"/>
                <a:ea typeface="Calibri" panose="020F0502020204030204" pitchFamily="34" charset="0"/>
                <a:cs typeface="Calibri" panose="020F0502020204030204" pitchFamily="34" charset="0"/>
              </a:rPr>
              <a:t>Unidad 3: IA aplicada a datos </a:t>
            </a:r>
          </a:p>
          <a:p>
            <a:pPr lvl="0" fontAlgn="base">
              <a:buClr>
                <a:srgbClr val="996633"/>
              </a:buClr>
            </a:pPr>
            <a:r>
              <a:rPr lang="es-AR" dirty="0">
                <a:latin typeface="Calibri" panose="020F0502020204030204" pitchFamily="34" charset="0"/>
                <a:ea typeface="Calibri" panose="020F0502020204030204" pitchFamily="34" charset="0"/>
                <a:cs typeface="Calibri" panose="020F0502020204030204" pitchFamily="34" charset="0"/>
              </a:rPr>
              <a:t>Comprender cómo la IA permite trabajar con datos en contextos reales.</a:t>
            </a:r>
          </a:p>
          <a:p>
            <a:pPr marL="273050" lvl="0" indent="-273050" fontAlgn="base">
              <a:buClr>
                <a:srgbClr val="996633"/>
              </a:buClr>
              <a:buFont typeface="Wingdings" panose="05000000000000000000" pitchFamily="2" charset="2"/>
              <a:buChar char="§"/>
            </a:pPr>
            <a:r>
              <a:rPr lang="pt-PT" dirty="0">
                <a:latin typeface="Calibri" panose="020F0502020204030204" pitchFamily="34" charset="0"/>
                <a:ea typeface="Calibri" panose="020F0502020204030204" pitchFamily="34" charset="0"/>
                <a:cs typeface="Calibri" panose="020F0502020204030204" pitchFamily="34" charset="0"/>
              </a:rPr>
              <a:t>IA como interfaz para analizar datos (Excel, CSV, dashboards).</a:t>
            </a:r>
            <a:endParaRPr lang="es-AR" dirty="0">
              <a:latin typeface="Calibri" panose="020F0502020204030204" pitchFamily="34" charset="0"/>
              <a:ea typeface="Calibri" panose="020F0502020204030204" pitchFamily="34" charset="0"/>
              <a:cs typeface="Calibri" panose="020F0502020204030204" pitchFamily="34" charset="0"/>
            </a:endParaRP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Introducción liviana a datos: qué importa y qué no.</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Generación de </a:t>
            </a:r>
            <a:r>
              <a:rPr lang="es-AR" dirty="0" err="1">
                <a:latin typeface="Calibri" panose="020F0502020204030204" pitchFamily="34" charset="0"/>
                <a:ea typeface="Calibri" panose="020F0502020204030204" pitchFamily="34" charset="0"/>
                <a:cs typeface="Calibri" panose="020F0502020204030204" pitchFamily="34" charset="0"/>
              </a:rPr>
              <a:t>insights</a:t>
            </a:r>
            <a:r>
              <a:rPr lang="es-AR" dirty="0">
                <a:latin typeface="Calibri" panose="020F0502020204030204" pitchFamily="34" charset="0"/>
                <a:ea typeface="Calibri" panose="020F0502020204030204" pitchFamily="34" charset="0"/>
                <a:cs typeface="Calibri" panose="020F0502020204030204" pitchFamily="34" charset="0"/>
              </a:rPr>
              <a:t> con IA.</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IA como asistente en análisis exploratorio. </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Limitaciones: errores, sesgos, validación.</a:t>
            </a:r>
          </a:p>
          <a:p>
            <a:pPr lvl="0" fontAlgn="base">
              <a:buClr>
                <a:srgbClr val="996633"/>
              </a:buClr>
            </a:pPr>
            <a:endParaRPr lang="es-AR" sz="2000" b="1" dirty="0">
              <a:solidFill>
                <a:srgbClr val="156082"/>
              </a:solidFill>
              <a:latin typeface="Calibri" panose="020F0502020204030204" pitchFamily="34" charset="0"/>
              <a:ea typeface="Calibri" panose="020F0502020204030204" pitchFamily="34" charset="0"/>
              <a:cs typeface="Calibri" panose="020F0502020204030204" pitchFamily="34" charset="0"/>
            </a:endParaRPr>
          </a:p>
          <a:p>
            <a:endParaRPr lang="es-AR" sz="2300" b="1" dirty="0">
              <a:solidFill>
                <a:srgbClr val="0C3F60"/>
              </a:solidFill>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CCABB26B-382D-994A-5512-E571F2C6D8C5}"/>
              </a:ext>
            </a:extLst>
          </p:cNvPr>
          <p:cNvSpPr/>
          <p:nvPr/>
        </p:nvSpPr>
        <p:spPr>
          <a:xfrm>
            <a:off x="0" y="781248"/>
            <a:ext cx="9134475" cy="18114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917705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62F48-E66A-EA8E-D9BF-A2F3D96C218A}"/>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0FB2E452-2B07-38F1-D197-7E7BD10994D2}"/>
              </a:ext>
            </a:extLst>
          </p:cNvPr>
          <p:cNvSpPr/>
          <p:nvPr/>
        </p:nvSpPr>
        <p:spPr>
          <a:xfrm>
            <a:off x="0" y="22058"/>
            <a:ext cx="9134475" cy="7501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9475B4E9-D674-5FA7-1AD8-6EAE5CE53025}"/>
              </a:ext>
            </a:extLst>
          </p:cNvPr>
          <p:cNvSpPr/>
          <p:nvPr/>
        </p:nvSpPr>
        <p:spPr>
          <a:xfrm>
            <a:off x="0" y="11201400"/>
            <a:ext cx="9134475" cy="9778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CuadroTexto 6">
            <a:extLst>
              <a:ext uri="{FF2B5EF4-FFF2-40B4-BE49-F238E27FC236}">
                <a16:creationId xmlns:a16="http://schemas.microsoft.com/office/drawing/2014/main" id="{E9952776-1D9D-229A-642E-0E4CD3FFCE7A}"/>
              </a:ext>
            </a:extLst>
          </p:cNvPr>
          <p:cNvSpPr txBox="1"/>
          <p:nvPr/>
        </p:nvSpPr>
        <p:spPr>
          <a:xfrm>
            <a:off x="1144522" y="1347046"/>
            <a:ext cx="6845430" cy="7925246"/>
          </a:xfrm>
          <a:prstGeom prst="rect">
            <a:avLst/>
          </a:prstGeom>
          <a:noFill/>
        </p:spPr>
        <p:txBody>
          <a:bodyPr wrap="square">
            <a:spAutoFit/>
          </a:bodyPr>
          <a:lstStyle/>
          <a:p>
            <a:r>
              <a:rPr lang="es-AR" sz="2800" b="1" dirty="0">
                <a:solidFill>
                  <a:srgbClr val="156082"/>
                </a:solidFill>
                <a:latin typeface="Calibri" panose="020F0502020204030204" pitchFamily="34" charset="0"/>
                <a:cs typeface="Calibri" panose="020F0502020204030204" pitchFamily="34" charset="0"/>
              </a:rPr>
              <a:t>Plan de estudio</a:t>
            </a:r>
          </a:p>
          <a:p>
            <a:endParaRPr lang="es-AR" sz="2000" b="1" dirty="0">
              <a:solidFill>
                <a:srgbClr val="156082"/>
              </a:solidFill>
              <a:latin typeface="Calibri" panose="020F0502020204030204" pitchFamily="34" charset="0"/>
              <a:cs typeface="Calibri" panose="020F0502020204030204" pitchFamily="34" charset="0"/>
            </a:endParaRPr>
          </a:p>
          <a:p>
            <a:pPr lvl="0" fontAlgn="base">
              <a:buClr>
                <a:srgbClr val="996633"/>
              </a:buClr>
            </a:pPr>
            <a:r>
              <a:rPr lang="es-AR" sz="2000" b="1" dirty="0">
                <a:solidFill>
                  <a:srgbClr val="156082"/>
                </a:solidFill>
                <a:latin typeface="Calibri" panose="020F0502020204030204" pitchFamily="34" charset="0"/>
                <a:ea typeface="Calibri" panose="020F0502020204030204" pitchFamily="34" charset="0"/>
                <a:cs typeface="Calibri" panose="020F0502020204030204" pitchFamily="34" charset="0"/>
              </a:rPr>
              <a:t>Unidad 4: Automatización, </a:t>
            </a:r>
            <a:r>
              <a:rPr lang="es-AR" sz="2000" b="1" dirty="0" err="1">
                <a:solidFill>
                  <a:srgbClr val="156082"/>
                </a:solidFill>
                <a:latin typeface="Calibri" panose="020F0502020204030204" pitchFamily="34" charset="0"/>
                <a:ea typeface="Calibri" panose="020F0502020204030204" pitchFamily="34" charset="0"/>
                <a:cs typeface="Calibri" panose="020F0502020204030204" pitchFamily="34" charset="0"/>
              </a:rPr>
              <a:t>workflows</a:t>
            </a:r>
            <a:r>
              <a:rPr lang="es-AR" sz="2000" b="1" dirty="0">
                <a:solidFill>
                  <a:srgbClr val="156082"/>
                </a:solidFill>
                <a:latin typeface="Calibri" panose="020F0502020204030204" pitchFamily="34" charset="0"/>
                <a:ea typeface="Calibri" panose="020F0502020204030204" pitchFamily="34" charset="0"/>
                <a:cs typeface="Calibri" panose="020F0502020204030204" pitchFamily="34" charset="0"/>
              </a:rPr>
              <a:t> y agentes</a:t>
            </a:r>
          </a:p>
          <a:p>
            <a:pPr lvl="0" fontAlgn="base">
              <a:buClr>
                <a:srgbClr val="996633"/>
              </a:buClr>
            </a:pPr>
            <a:r>
              <a:rPr lang="es-AR" dirty="0">
                <a:latin typeface="Calibri" panose="020F0502020204030204" pitchFamily="34" charset="0"/>
                <a:ea typeface="Calibri" panose="020F0502020204030204" pitchFamily="34" charset="0"/>
                <a:cs typeface="Calibri" panose="020F0502020204030204" pitchFamily="34" charset="0"/>
              </a:rPr>
              <a:t>Explorar cómo la IA ejecuta tareas dentro de procesos.</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Automatización de tareas con IA.</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Integración con herramientas (email, </a:t>
            </a:r>
            <a:r>
              <a:rPr lang="es-AR" dirty="0" err="1">
                <a:latin typeface="Calibri" panose="020F0502020204030204" pitchFamily="34" charset="0"/>
                <a:ea typeface="Calibri" panose="020F0502020204030204" pitchFamily="34" charset="0"/>
                <a:cs typeface="Calibri" panose="020F0502020204030204" pitchFamily="34" charset="0"/>
              </a:rPr>
              <a:t>docs</a:t>
            </a:r>
            <a:r>
              <a:rPr lang="es-AR" dirty="0">
                <a:latin typeface="Calibri" panose="020F0502020204030204" pitchFamily="34" charset="0"/>
                <a:ea typeface="Calibri" panose="020F0502020204030204" pitchFamily="34" charset="0"/>
                <a:cs typeface="Calibri" panose="020F0502020204030204" pitchFamily="34" charset="0"/>
              </a:rPr>
              <a:t>, hojas de cálculo).</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Concepto de </a:t>
            </a:r>
            <a:r>
              <a:rPr lang="es-AR" dirty="0" err="1">
                <a:latin typeface="Calibri" panose="020F0502020204030204" pitchFamily="34" charset="0"/>
                <a:ea typeface="Calibri" panose="020F0502020204030204" pitchFamily="34" charset="0"/>
                <a:cs typeface="Calibri" panose="020F0502020204030204" pitchFamily="34" charset="0"/>
              </a:rPr>
              <a:t>workflows</a:t>
            </a:r>
            <a:r>
              <a:rPr lang="es-AR" dirty="0">
                <a:latin typeface="Calibri" panose="020F0502020204030204" pitchFamily="34" charset="0"/>
                <a:ea typeface="Calibri" panose="020F0502020204030204" pitchFamily="34" charset="0"/>
                <a:cs typeface="Calibri" panose="020F0502020204030204" pitchFamily="34" charset="0"/>
              </a:rPr>
              <a:t> inteligentes.</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Introducción a agentes de IA.</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Casos: asistentes, automatización de procesos, copilotos.</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Diseño de soluciones simples.</a:t>
            </a:r>
          </a:p>
          <a:p>
            <a:pPr marL="273050" lvl="0" indent="-273050" fontAlgn="base">
              <a:buClr>
                <a:srgbClr val="996633"/>
              </a:buClr>
              <a:buFont typeface="Wingdings" panose="05000000000000000000" pitchFamily="2" charset="2"/>
              <a:buChar char="§"/>
            </a:pPr>
            <a:endParaRPr lang="es-AR" dirty="0">
              <a:latin typeface="Calibri" panose="020F0502020204030204" pitchFamily="34" charset="0"/>
              <a:ea typeface="Calibri" panose="020F0502020204030204" pitchFamily="34" charset="0"/>
              <a:cs typeface="Calibri" panose="020F0502020204030204" pitchFamily="34" charset="0"/>
            </a:endParaRPr>
          </a:p>
          <a:p>
            <a:pPr lvl="0" fontAlgn="base">
              <a:buClr>
                <a:srgbClr val="996633"/>
              </a:buClr>
            </a:pPr>
            <a:r>
              <a:rPr lang="es-AR" sz="2000" b="1" dirty="0">
                <a:solidFill>
                  <a:srgbClr val="156082"/>
                </a:solidFill>
                <a:latin typeface="Calibri" panose="020F0502020204030204" pitchFamily="34" charset="0"/>
                <a:ea typeface="Calibri" panose="020F0502020204030204" pitchFamily="34" charset="0"/>
                <a:cs typeface="Calibri" panose="020F0502020204030204" pitchFamily="34" charset="0"/>
              </a:rPr>
              <a:t>Unidad 5: IA en las organizaciones</a:t>
            </a:r>
          </a:p>
          <a:p>
            <a:pPr lvl="0" fontAlgn="base">
              <a:buClr>
                <a:srgbClr val="996633"/>
              </a:buClr>
            </a:pPr>
            <a:r>
              <a:rPr lang="es-AR" dirty="0">
                <a:latin typeface="Calibri" panose="020F0502020204030204" pitchFamily="34" charset="0"/>
                <a:ea typeface="Calibri" panose="020F0502020204030204" pitchFamily="34" charset="0"/>
                <a:cs typeface="Calibri" panose="020F0502020204030204" pitchFamily="34" charset="0"/>
              </a:rPr>
              <a:t>Analizar el impacto organizacional de la adopción de IA.</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IA y transformación de procesos.</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Nuevos roles.</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Equipos híbridos humano + IA.</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IA en la toma de decisiones.</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Cultura organizacional y adopción.</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Casos reales: herramientas como asistente de investigación y análisis.</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Cómo cargar, organizar y preguntar sobre documentos.</a:t>
            </a:r>
          </a:p>
          <a:p>
            <a:pPr marL="27305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Creación de informes ejecutivos, resúmenes de mercados, Podcast, video-presentaciones, mapas mentales, paginas </a:t>
            </a:r>
            <a:r>
              <a:rPr lang="es-AR" dirty="0" err="1">
                <a:latin typeface="Calibri" panose="020F0502020204030204" pitchFamily="34" charset="0"/>
                <a:ea typeface="Calibri" panose="020F0502020204030204" pitchFamily="34" charset="0"/>
                <a:cs typeface="Calibri" panose="020F0502020204030204" pitchFamily="34" charset="0"/>
              </a:rPr>
              <a:t>html</a:t>
            </a:r>
            <a:r>
              <a:rPr lang="es-AR" dirty="0">
                <a:latin typeface="Calibri" panose="020F0502020204030204" pitchFamily="34" charset="0"/>
                <a:ea typeface="Calibri" panose="020F0502020204030204" pitchFamily="34" charset="0"/>
                <a:cs typeface="Calibri" panose="020F0502020204030204" pitchFamily="34" charset="0"/>
              </a:rPr>
              <a:t>, tablero. </a:t>
            </a:r>
          </a:p>
          <a:p>
            <a:pPr marL="27305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Prácticas y ejercicios con casos prácticos y reales que propongan los alumnos y/o profesores.</a:t>
            </a:r>
          </a:p>
          <a:p>
            <a:pPr lvl="0" fontAlgn="base">
              <a:buClr>
                <a:srgbClr val="996633"/>
              </a:buClr>
            </a:pPr>
            <a:endParaRPr lang="es-AR" sz="2000" b="1" dirty="0">
              <a:solidFill>
                <a:srgbClr val="156082"/>
              </a:solidFill>
              <a:latin typeface="Calibri" panose="020F0502020204030204" pitchFamily="34" charset="0"/>
              <a:ea typeface="Calibri" panose="020F0502020204030204" pitchFamily="34" charset="0"/>
              <a:cs typeface="Calibri" panose="020F0502020204030204" pitchFamily="34" charset="0"/>
            </a:endParaRPr>
          </a:p>
          <a:p>
            <a:endParaRPr lang="es-AR" sz="2300" b="1" dirty="0">
              <a:solidFill>
                <a:srgbClr val="0C3F60"/>
              </a:solidFill>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C69D26AA-54F7-FA12-83AF-E17228BBCBF2}"/>
              </a:ext>
            </a:extLst>
          </p:cNvPr>
          <p:cNvSpPr/>
          <p:nvPr/>
        </p:nvSpPr>
        <p:spPr>
          <a:xfrm>
            <a:off x="0" y="781248"/>
            <a:ext cx="9134475" cy="18114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3830711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C20E5-9430-4766-D7F3-4C4449106397}"/>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7F9F2787-CE02-0EEB-12D8-9022D83EECDE}"/>
              </a:ext>
            </a:extLst>
          </p:cNvPr>
          <p:cNvSpPr/>
          <p:nvPr/>
        </p:nvSpPr>
        <p:spPr>
          <a:xfrm>
            <a:off x="0" y="22058"/>
            <a:ext cx="9134475" cy="7501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1FA7C07B-65DE-E34D-2926-82482E849507}"/>
              </a:ext>
            </a:extLst>
          </p:cNvPr>
          <p:cNvSpPr/>
          <p:nvPr/>
        </p:nvSpPr>
        <p:spPr>
          <a:xfrm>
            <a:off x="0" y="11201400"/>
            <a:ext cx="9134475" cy="9778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CuadroTexto 6">
            <a:extLst>
              <a:ext uri="{FF2B5EF4-FFF2-40B4-BE49-F238E27FC236}">
                <a16:creationId xmlns:a16="http://schemas.microsoft.com/office/drawing/2014/main" id="{F60A0047-1125-FE70-8527-779145539352}"/>
              </a:ext>
            </a:extLst>
          </p:cNvPr>
          <p:cNvSpPr txBox="1"/>
          <p:nvPr/>
        </p:nvSpPr>
        <p:spPr>
          <a:xfrm>
            <a:off x="1144522" y="1679555"/>
            <a:ext cx="6845430" cy="8479244"/>
          </a:xfrm>
          <a:prstGeom prst="rect">
            <a:avLst/>
          </a:prstGeom>
          <a:noFill/>
        </p:spPr>
        <p:txBody>
          <a:bodyPr wrap="square">
            <a:spAutoFit/>
          </a:bodyPr>
          <a:lstStyle/>
          <a:p>
            <a:r>
              <a:rPr lang="es-AR" sz="2800" b="1" dirty="0">
                <a:solidFill>
                  <a:srgbClr val="156082"/>
                </a:solidFill>
                <a:latin typeface="Calibri" panose="020F0502020204030204" pitchFamily="34" charset="0"/>
                <a:cs typeface="Calibri" panose="020F0502020204030204" pitchFamily="34" charset="0"/>
              </a:rPr>
              <a:t>Plan de estudio</a:t>
            </a:r>
          </a:p>
          <a:p>
            <a:endParaRPr lang="es-AR" sz="2000" b="1" dirty="0">
              <a:solidFill>
                <a:srgbClr val="156082"/>
              </a:solidFill>
              <a:latin typeface="Calibri" panose="020F0502020204030204" pitchFamily="34" charset="0"/>
              <a:cs typeface="Calibri" panose="020F0502020204030204" pitchFamily="34" charset="0"/>
            </a:endParaRPr>
          </a:p>
          <a:p>
            <a:pPr lvl="0" fontAlgn="base">
              <a:buClr>
                <a:srgbClr val="996633"/>
              </a:buClr>
            </a:pPr>
            <a:r>
              <a:rPr lang="es-AR" sz="2000" b="1" dirty="0">
                <a:solidFill>
                  <a:srgbClr val="156082"/>
                </a:solidFill>
                <a:latin typeface="Calibri" panose="020F0502020204030204" pitchFamily="34" charset="0"/>
                <a:ea typeface="Calibri" panose="020F0502020204030204" pitchFamily="34" charset="0"/>
                <a:cs typeface="Calibri" panose="020F0502020204030204" pitchFamily="34" charset="0"/>
              </a:rPr>
              <a:t>Unidad 6: Aplicaciones por industria</a:t>
            </a:r>
          </a:p>
          <a:p>
            <a:pPr lvl="0" fontAlgn="base">
              <a:buClr>
                <a:srgbClr val="996633"/>
              </a:buClr>
            </a:pPr>
            <a:r>
              <a:rPr lang="es-AR" dirty="0">
                <a:latin typeface="Calibri" panose="020F0502020204030204" pitchFamily="34" charset="0"/>
                <a:ea typeface="Calibri" panose="020F0502020204030204" pitchFamily="34" charset="0"/>
                <a:cs typeface="Calibri" panose="020F0502020204030204" pitchFamily="34" charset="0"/>
              </a:rPr>
              <a:t>Comprender usos concretos de IA en distintos sectores.</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IA en servicios, finanzas, </a:t>
            </a:r>
            <a:r>
              <a:rPr lang="es-AR" dirty="0" err="1">
                <a:latin typeface="Calibri" panose="020F0502020204030204" pitchFamily="34" charset="0"/>
                <a:ea typeface="Calibri" panose="020F0502020204030204" pitchFamily="34" charset="0"/>
                <a:cs typeface="Calibri" panose="020F0502020204030204" pitchFamily="34" charset="0"/>
              </a:rPr>
              <a:t>retail</a:t>
            </a:r>
            <a:r>
              <a:rPr lang="es-AR" dirty="0">
                <a:latin typeface="Calibri" panose="020F0502020204030204" pitchFamily="34" charset="0"/>
                <a:ea typeface="Calibri" panose="020F0502020204030204" pitchFamily="34" charset="0"/>
                <a:cs typeface="Calibri" panose="020F0502020204030204" pitchFamily="34" charset="0"/>
              </a:rPr>
              <a:t>, industria.</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Casos de uso sectoriales.</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Diseño de oportunidades aplicadas.</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IA Generativa para analítica y estrategia – uso de Deep </a:t>
            </a:r>
            <a:r>
              <a:rPr lang="es-AR" dirty="0" err="1">
                <a:latin typeface="Calibri" panose="020F0502020204030204" pitchFamily="34" charset="0"/>
                <a:ea typeface="Calibri" panose="020F0502020204030204" pitchFamily="34" charset="0"/>
                <a:cs typeface="Calibri" panose="020F0502020204030204" pitchFamily="34" charset="0"/>
              </a:rPr>
              <a:t>Research</a:t>
            </a:r>
            <a:r>
              <a:rPr lang="es-AR" dirty="0">
                <a:latin typeface="Calibri" panose="020F0502020204030204" pitchFamily="34" charset="0"/>
                <a:ea typeface="Calibri" panose="020F0502020204030204" pitchFamily="34" charset="0"/>
                <a:cs typeface="Calibri" panose="020F0502020204030204" pitchFamily="34" charset="0"/>
              </a:rPr>
              <a:t>. </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IA para análisis de datos y tendencias – Investigación profunda.</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Casos de uso en finanzas, operaciones y marketing.</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IA Generativa como copiloto de productividad y comunicación.</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Redacción de correos, presentaciones y discursos ejecutivos.</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Creación de planes de proyecto y </a:t>
            </a:r>
            <a:r>
              <a:rPr lang="es-AR" dirty="0" err="1">
                <a:latin typeface="Calibri" panose="020F0502020204030204" pitchFamily="34" charset="0"/>
                <a:ea typeface="Calibri" panose="020F0502020204030204" pitchFamily="34" charset="0"/>
                <a:cs typeface="Calibri" panose="020F0502020204030204" pitchFamily="34" charset="0"/>
              </a:rPr>
              <a:t>checklists</a:t>
            </a:r>
            <a:r>
              <a:rPr lang="es-AR" dirty="0">
                <a:latin typeface="Calibri" panose="020F0502020204030204" pitchFamily="34" charset="0"/>
                <a:ea typeface="Calibri" panose="020F0502020204030204" pitchFamily="34" charset="0"/>
                <a:cs typeface="Calibri" panose="020F0502020204030204" pitchFamily="34" charset="0"/>
              </a:rPr>
              <a:t> inteligentes.</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Ejercicio: preparar un pitch de negocio con IA.</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Integración y visión estratégica.</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Cómo integrar en el día a día del manager.</a:t>
            </a:r>
          </a:p>
          <a:p>
            <a:pPr lvl="0" fontAlgn="base">
              <a:buClr>
                <a:srgbClr val="996633"/>
              </a:buClr>
            </a:pPr>
            <a:endParaRPr lang="es-AR" sz="2000" b="1" dirty="0">
              <a:solidFill>
                <a:srgbClr val="156082"/>
              </a:solidFill>
              <a:latin typeface="Calibri" panose="020F0502020204030204" pitchFamily="34" charset="0"/>
              <a:ea typeface="Calibri" panose="020F0502020204030204" pitchFamily="34" charset="0"/>
              <a:cs typeface="Calibri" panose="020F0502020204030204" pitchFamily="34" charset="0"/>
            </a:endParaRPr>
          </a:p>
          <a:p>
            <a:pPr lvl="0" fontAlgn="base">
              <a:buClr>
                <a:srgbClr val="996633"/>
              </a:buClr>
            </a:pPr>
            <a:r>
              <a:rPr lang="es-AR" sz="2000" b="1" dirty="0">
                <a:solidFill>
                  <a:srgbClr val="156082"/>
                </a:solidFill>
                <a:latin typeface="Calibri" panose="020F0502020204030204" pitchFamily="34" charset="0"/>
                <a:ea typeface="Calibri" panose="020F0502020204030204" pitchFamily="34" charset="0"/>
                <a:cs typeface="Calibri" panose="020F0502020204030204" pitchFamily="34" charset="0"/>
              </a:rPr>
              <a:t>Unidad 7: Tendencias, riesgos y futuro de la IA</a:t>
            </a:r>
          </a:p>
          <a:p>
            <a:pPr lvl="0" fontAlgn="base">
              <a:buClr>
                <a:srgbClr val="996633"/>
              </a:buClr>
            </a:pPr>
            <a:r>
              <a:rPr lang="es-AR" dirty="0">
                <a:latin typeface="Calibri" panose="020F0502020204030204" pitchFamily="34" charset="0"/>
                <a:ea typeface="Calibri" panose="020F0502020204030204" pitchFamily="34" charset="0"/>
                <a:cs typeface="Calibri" panose="020F0502020204030204" pitchFamily="34" charset="0"/>
              </a:rPr>
              <a:t>Analizar hacia dónde va la IA y sus implicancias.</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Agentes autónomos y sistemas avanzados.</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IA multimodal (texto, imagen, audio, video).</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Nuevas interfaces (conversacional, sin clic).</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Riesgos: sesgos, alucinaciones, dependencia.</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Ética y regulación.</a:t>
            </a:r>
          </a:p>
          <a:p>
            <a:pPr marL="273050" lvl="0" indent="-273050" fontAlgn="base">
              <a:buClr>
                <a:srgbClr val="996633"/>
              </a:buClr>
              <a:buFont typeface="Wingdings" panose="05000000000000000000" pitchFamily="2" charset="2"/>
              <a:buChar char="§"/>
            </a:pPr>
            <a:r>
              <a:rPr lang="es-AR" dirty="0">
                <a:latin typeface="Calibri" panose="020F0502020204030204" pitchFamily="34" charset="0"/>
                <a:ea typeface="Calibri" panose="020F0502020204030204" pitchFamily="34" charset="0"/>
                <a:cs typeface="Calibri" panose="020F0502020204030204" pitchFamily="34" charset="0"/>
              </a:rPr>
              <a:t>Escenarios futuros en organizaciones.</a:t>
            </a:r>
          </a:p>
          <a:p>
            <a:r>
              <a:rPr lang="es-AR" dirty="0"/>
              <a:t> </a:t>
            </a:r>
          </a:p>
          <a:p>
            <a:pPr>
              <a:buClr>
                <a:srgbClr val="996633"/>
              </a:buClr>
            </a:pPr>
            <a:endParaRPr lang="es-AR" sz="1800" b="1" dirty="0">
              <a:solidFill>
                <a:srgbClr val="201F1E"/>
              </a:solidFill>
              <a:effectLst/>
              <a:latin typeface="Calibri" panose="020F0502020204030204" pitchFamily="34" charset="0"/>
              <a:ea typeface="Arial" panose="020B0604020202020204" pitchFamily="34" charset="0"/>
              <a:cs typeface="Calibri" panose="020F0502020204030204" pitchFamily="34" charset="0"/>
            </a:endParaRPr>
          </a:p>
          <a:p>
            <a:pPr>
              <a:buClr>
                <a:srgbClr val="996633"/>
              </a:buClr>
            </a:pPr>
            <a:endParaRPr lang="es-ES" sz="1800" dirty="0">
              <a:solidFill>
                <a:srgbClr val="201F1E"/>
              </a:solidFill>
              <a:effectLst/>
              <a:latin typeface="Calibri" panose="020F0502020204030204" pitchFamily="34" charset="0"/>
              <a:ea typeface="Arial" panose="020B0604020202020204" pitchFamily="34" charset="0"/>
              <a:cs typeface="Calibri" panose="020F0502020204030204" pitchFamily="34" charset="0"/>
            </a:endParaRPr>
          </a:p>
          <a:p>
            <a:endParaRPr lang="es-AR" sz="2300" b="1" dirty="0">
              <a:solidFill>
                <a:srgbClr val="0C3F60"/>
              </a:solidFill>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C962D8F8-7D50-AF1F-BF8D-CFEC8BB98C26}"/>
              </a:ext>
            </a:extLst>
          </p:cNvPr>
          <p:cNvSpPr/>
          <p:nvPr/>
        </p:nvSpPr>
        <p:spPr>
          <a:xfrm>
            <a:off x="0" y="781248"/>
            <a:ext cx="9134475" cy="181148"/>
          </a:xfrm>
          <a:prstGeom prst="rect">
            <a:avLst/>
          </a:prstGeom>
          <a:solidFill>
            <a:srgbClr val="A2A4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339410531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88cdef4-da52-4d41-920c-853d370a58ea">
      <Terms xmlns="http://schemas.microsoft.com/office/infopath/2007/PartnerControls"/>
    </lcf76f155ced4ddcb4097134ff3c332f>
    <TaxCatchAll xmlns="0a33a346-3f91-49d3-b983-37ebbe1b09b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9760A1D2FEAD094AA75BD295D19E8CA5" ma:contentTypeVersion="14" ma:contentTypeDescription="Crear nuevo documento." ma:contentTypeScope="" ma:versionID="a10683994077d5290206b848d3d565f3">
  <xsd:schema xmlns:xsd="http://www.w3.org/2001/XMLSchema" xmlns:xs="http://www.w3.org/2001/XMLSchema" xmlns:p="http://schemas.microsoft.com/office/2006/metadata/properties" xmlns:ns2="788cdef4-da52-4d41-920c-853d370a58ea" xmlns:ns3="0a33a346-3f91-49d3-b983-37ebbe1b09b3" targetNamespace="http://schemas.microsoft.com/office/2006/metadata/properties" ma:root="true" ma:fieldsID="d31abcb0f6c915c798b716e450e64f35" ns2:_="" ns3:_="">
    <xsd:import namespace="788cdef4-da52-4d41-920c-853d370a58ea"/>
    <xsd:import namespace="0a33a346-3f91-49d3-b983-37ebbe1b09b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8cdef4-da52-4d41-920c-853d370a58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480f935f-056e-43d0-a9c3-6f0a0280ba7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33a346-3f91-49d3-b983-37ebbe1b09b3"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16" nillable="true" ma:displayName="Taxonomy Catch All Column" ma:hidden="true" ma:list="{4eff6006-ff6a-4123-9d8b-d0048ee9c860}" ma:internalName="TaxCatchAll" ma:showField="CatchAllData" ma:web="0a33a346-3f91-49d3-b983-37ebbe1b09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DDE2D5-64B5-4EF2-80E2-72BEFB96CD4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88cdef4-da52-4d41-920c-853d370a58ea"/>
    <ds:schemaRef ds:uri="0a33a346-3f91-49d3-b983-37ebbe1b09b3"/>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43F41CF-C4B0-4BFC-9604-B9D9F0F75B9D}">
  <ds:schemaRefs>
    <ds:schemaRef ds:uri="http://schemas.microsoft.com/sharepoint/v3/contenttype/forms"/>
  </ds:schemaRefs>
</ds:datastoreItem>
</file>

<file path=customXml/itemProps3.xml><?xml version="1.0" encoding="utf-8"?>
<ds:datastoreItem xmlns:ds="http://schemas.openxmlformats.org/officeDocument/2006/customXml" ds:itemID="{85A54D8D-2745-4F81-8389-E5638CE26E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8cdef4-da52-4d41-920c-853d370a58ea"/>
    <ds:schemaRef ds:uri="0a33a346-3f91-49d3-b983-37ebbe1b09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5134</TotalTime>
  <Words>2016</Words>
  <Application>Microsoft Office PowerPoint</Application>
  <PresentationFormat>Ledger Paper (11x17 in)</PresentationFormat>
  <Paragraphs>205</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LOPEZ LEONEL NICOLAS</dc:creator>
  <cp:lastModifiedBy>Perez Pontieri Rosana Silvia</cp:lastModifiedBy>
  <cp:revision>63</cp:revision>
  <dcterms:created xsi:type="dcterms:W3CDTF">2024-04-24T19:45:27Z</dcterms:created>
  <dcterms:modified xsi:type="dcterms:W3CDTF">2026-06-11T18:40:00Z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0x0101009760A1D2FEAD094AA75BD295D19E8CA5</vt:lpwstr>
  </property>
  <property fmtid="{D5CDD505-2E9C-101B-9397-08002B2CF9AE}" pid="3" name="MediaServiceImageTags">
    <vt:lpwstr/>
  </property>
</Properties>
</file>