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57" r:id="rId6"/>
    <p:sldId id="258" r:id="rId7"/>
    <p:sldId id="264" r:id="rId8"/>
    <p:sldId id="269" r:id="rId9"/>
    <p:sldId id="272" r:id="rId10"/>
    <p:sldId id="260" r:id="rId11"/>
    <p:sldId id="271" r:id="rId1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156082"/>
    <a:srgbClr val="A2A467"/>
    <a:srgbClr val="0C3F60"/>
    <a:srgbClr val="003296"/>
    <a:srgbClr val="002060"/>
    <a:srgbClr val="FF8B8B"/>
    <a:srgbClr val="8FDFE7"/>
    <a:srgbClr val="FFFF99"/>
    <a:srgbClr val="CAD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1457" autoAdjust="0"/>
  </p:normalViewPr>
  <p:slideViewPr>
    <p:cSldViewPr snapToGrid="0">
      <p:cViewPr varScale="1">
        <p:scale>
          <a:sx n="33" d="100"/>
          <a:sy n="33" d="100"/>
        </p:scale>
        <p:origin x="25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B333-72D7-44F9-8A96-77407DA5516D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1AC8-E019-44AA-B492-A21053D4E5E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65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E1AC8-E019-44AA-B492-A21053D4E5E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814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21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305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15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93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82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82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82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99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6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702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929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9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16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2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9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de.edu.ar/sites/business-school/capacitacion-ejecutiva/liderazgo-e-innovacion/arancel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898946B-4788-E1F8-32CB-3C4F2AF7EEC8}"/>
              </a:ext>
            </a:extLst>
          </p:cNvPr>
          <p:cNvSpPr txBox="1"/>
          <p:nvPr/>
        </p:nvSpPr>
        <p:spPr>
          <a:xfrm>
            <a:off x="1459271" y="4168622"/>
            <a:ext cx="74764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Liderazgo</a:t>
            </a:r>
            <a:r>
              <a:rPr lang="es-A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Estratégico </a:t>
            </a:r>
          </a:p>
          <a:p>
            <a:r>
              <a:rPr lang="es-AR"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A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AR"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 Digital </a:t>
            </a:r>
            <a:endParaRPr lang="es-AR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4000" i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s-AR" sz="4000" i="1" dirty="0">
                <a:solidFill>
                  <a:schemeClr val="bg1"/>
                </a:solidFill>
                <a:latin typeface="Abadi" panose="020B0604020104020204" pitchFamily="34" charset="0"/>
              </a:rPr>
              <a:t>Virtual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F992641-75C4-CC5F-21B7-9DFB734880D3}"/>
              </a:ext>
            </a:extLst>
          </p:cNvPr>
          <p:cNvCxnSpPr>
            <a:cxnSpLocks/>
          </p:cNvCxnSpPr>
          <p:nvPr/>
        </p:nvCxnSpPr>
        <p:spPr>
          <a:xfrm>
            <a:off x="1408616" y="4302793"/>
            <a:ext cx="0" cy="1601618"/>
          </a:xfrm>
          <a:prstGeom prst="line">
            <a:avLst/>
          </a:prstGeom>
          <a:ln>
            <a:solidFill>
              <a:srgbClr val="A2A4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316396B7-A743-225B-6F79-94DEC2D6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959930"/>
            <a:ext cx="5934903" cy="121937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2EBDDD6-2D2D-A76F-EFF1-61415B6F6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528" y="0"/>
            <a:ext cx="6420746" cy="34891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ADAEB6-96D7-4F90-8773-C647D161B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782" y="9957157"/>
            <a:ext cx="3028762" cy="19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77E7BB-4068-BFED-09CC-90247AA1E33F}"/>
              </a:ext>
            </a:extLst>
          </p:cNvPr>
          <p:cNvSpPr txBox="1"/>
          <p:nvPr/>
        </p:nvSpPr>
        <p:spPr>
          <a:xfrm>
            <a:off x="1073755" y="1257558"/>
            <a:ext cx="7293873" cy="954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AR" sz="2800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Liderazgo</a:t>
            </a:r>
            <a:r>
              <a:rPr lang="es-AR" sz="32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Innovación </a:t>
            </a: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Acerca del programa</a:t>
            </a: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Las organizaciones, dentro de un contexto VICA que a partir del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se ha transformado en BANI, requieren de líderes comprometidos, innovadores, ejemplares y serviciales.</a:t>
            </a:r>
          </a:p>
          <a:p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El Programa “Liderazgo en la Innovación” aborda y despliega las nuevas tendencias en materia de liderazgo e innovación, con el propósito de actualizar, profesionalizar e inspirar a los participantes.</a:t>
            </a:r>
          </a:p>
          <a:p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Se trabajará sobre la creación de un modelo de innovación en tres dominios: Laboral, Familiar/Amistad y Comunitario. </a:t>
            </a: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4 de agosto 2026</a:t>
            </a: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Finalización: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22 de septiembre 2026</a:t>
            </a: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Clases: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martes, de 19 a 22 </a:t>
            </a:r>
            <a:r>
              <a:rPr lang="es-AR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hs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2E986D-3518-51B1-547F-EC85C4B439A6}"/>
              </a:ext>
            </a:extLst>
          </p:cNvPr>
          <p:cNvSpPr/>
          <p:nvPr/>
        </p:nvSpPr>
        <p:spPr>
          <a:xfrm>
            <a:off x="-16621" y="1104650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1D5B268-A016-CC37-7EC9-0E4B56C3C47D}"/>
              </a:ext>
            </a:extLst>
          </p:cNvPr>
          <p:cNvSpPr/>
          <p:nvPr/>
        </p:nvSpPr>
        <p:spPr>
          <a:xfrm>
            <a:off x="-16623" y="-42244"/>
            <a:ext cx="9134475" cy="1045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3600" dirty="0">
              <a:solidFill>
                <a:srgbClr val="FFFF9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CD45A4-DF9E-63D0-12DD-EF1DD526C8F9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3542172-6FA8-B985-E53D-A01BE3CE8DC7}"/>
              </a:ext>
            </a:extLst>
          </p:cNvPr>
          <p:cNvSpPr/>
          <p:nvPr/>
        </p:nvSpPr>
        <p:spPr>
          <a:xfrm>
            <a:off x="1047191" y="9305020"/>
            <a:ext cx="7320437" cy="1493611"/>
          </a:xfrm>
          <a:prstGeom prst="rect">
            <a:avLst/>
          </a:prstGeom>
          <a:noFill/>
          <a:ln w="28575">
            <a:solidFill>
              <a:srgbClr val="1560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AR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0977FD11-E494-6557-0253-114417B9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565" y="5786401"/>
            <a:ext cx="9886226" cy="57237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7DF2A3-5607-7DD9-B4BF-2E795D092975}"/>
              </a:ext>
            </a:extLst>
          </p:cNvPr>
          <p:cNvSpPr/>
          <p:nvPr/>
        </p:nvSpPr>
        <p:spPr>
          <a:xfrm>
            <a:off x="0" y="11020548"/>
            <a:ext cx="9151097" cy="11587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4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C7E13B-6081-1EC7-A593-47C3CF81C1AA}"/>
              </a:ext>
            </a:extLst>
          </p:cNvPr>
          <p:cNvSpPr txBox="1"/>
          <p:nvPr/>
        </p:nvSpPr>
        <p:spPr>
          <a:xfrm>
            <a:off x="779402" y="1668605"/>
            <a:ext cx="7592292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del Programa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Conocer las características y tendencias en las organizaciones de hoy.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Adquirir metodologías, técnicas y modelos para desarrollar un liderazgo efectivo.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Incorporar herramientas que permitan negociar de manera efectiva.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Potenciar y desarrollar la inteligencia emocional.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Descubrir nuevos paradigmas e incorporar habilidades y competencias que permitan potenciar el espíritu creativo e innovador.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Destinatarios </a:t>
            </a:r>
          </a:p>
          <a:p>
            <a:pPr defTabSz="179388">
              <a:buClr>
                <a:srgbClr val="996633"/>
              </a:buCl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programa está dirigido a profesionales de distintas áreas de las organizaciones y a emprendedores que deseen potenciar su liderazgo y su actitud innovadora.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 de enseñanza</a:t>
            </a: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Clases sincrónicas semanales con MS </a:t>
            </a:r>
            <a:r>
              <a:rPr lang="es-A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Teams</a:t>
            </a: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de 3 horas.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Actividades de análisis y debate colaborativo de temas (puede ser individual o grupal).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Trabajo en Equipo con transferencia al contexto laboral o profesional.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 defTabSz="179388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Lectura de capítulos de libros, artículos de publicaciones de negocios y notas técnicas.</a:t>
            </a:r>
            <a:endParaRPr lang="es-ES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03756D-6685-E37C-B1CB-A86E2DFAD421}"/>
              </a:ext>
            </a:extLst>
          </p:cNvPr>
          <p:cNvSpPr/>
          <p:nvPr/>
        </p:nvSpPr>
        <p:spPr>
          <a:xfrm>
            <a:off x="0" y="1"/>
            <a:ext cx="9134475" cy="934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B83803-E46D-A9F6-F9A5-93FD58E43A5A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491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1144522" y="1270122"/>
            <a:ext cx="6845430" cy="8971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estudio</a:t>
            </a: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r>
              <a:rPr lang="es-ES" sz="20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1 – Liderazgo parte 1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Proyecto de innovación en 3 niveles: premisas.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10 Habilidades del futuro.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Entorno VUCA o BANI ¿Cómo es tu entorno?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Visión, Misión y Valores. GROW y SMART.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Mapa de confianza: Los tres pilares.</a:t>
            </a:r>
          </a:p>
          <a:p>
            <a:pPr>
              <a:buClr>
                <a:srgbClr val="996633"/>
              </a:buClr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r>
              <a:rPr lang="es-ES" sz="20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2 – Liderazgo parte 2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Confianza R=R.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Del control unilateral al aprendizaje mutuo.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Liderazgo Adaptativo.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Liderazgo Servicial.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líder en lo importante y urgente.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Responsabilidad Social Empresarial / Empresas B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r>
              <a:rPr lang="es-ES" sz="20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3 – </a:t>
            </a:r>
            <a:r>
              <a:rPr lang="es-ES" sz="2000" b="1" dirty="0" err="1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Learnability</a:t>
            </a:r>
            <a:endParaRPr lang="es-ES" sz="20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Capacidad de aprender.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Learnability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Modelo de competencia consciente y liderazgo que aprende.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Mentoring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y Coach: distinciones y aplicabilidad.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Creencias y Modelos Mentales para la innovación.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Introducción al Líder Negociador: Modelo Introductorio Thomas y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Killmann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996633"/>
              </a:buClr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r>
              <a:rPr lang="es-ES" sz="20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4 – Negociación y </a:t>
            </a:r>
            <a:r>
              <a:rPr lang="es-ES" sz="2000" b="1" dirty="0" err="1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Storytelling</a:t>
            </a:r>
            <a:endParaRPr lang="es-ES" sz="20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Negociación: las 9 Claves del Modelo Harvard Business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Storytelling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: El líder narrador de historias inspiradoras.</a:t>
            </a:r>
          </a:p>
          <a:p>
            <a:pPr>
              <a:buClr>
                <a:srgbClr val="996633"/>
              </a:buClr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770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635558" y="971398"/>
            <a:ext cx="817155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057CBB-2657-16BA-0DD7-9D8657DDF7FB}"/>
              </a:ext>
            </a:extLst>
          </p:cNvPr>
          <p:cNvSpPr txBox="1"/>
          <p:nvPr/>
        </p:nvSpPr>
        <p:spPr>
          <a:xfrm>
            <a:off x="1128440" y="1703675"/>
            <a:ext cx="6877594" cy="880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</a:pPr>
            <a:r>
              <a:rPr lang="es-ES" sz="20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5 – Inteligencia Emocional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Impacto en la capacidad de gestionar las emociones.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Cultura empresarial y la influencia de líder resonante.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Inteligencia emocional y el impacto en las organizaciones.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Motivaciones Intrínsecas.</a:t>
            </a:r>
          </a:p>
          <a:p>
            <a:pPr>
              <a:buClr>
                <a:srgbClr val="996633"/>
              </a:buCl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Clr>
                <a:srgbClr val="996633"/>
              </a:buClr>
            </a:pPr>
            <a:r>
              <a:rPr lang="es-ES" sz="20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6 – Creatividad e Innovación: Nuevos Paradigmas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Toma de decisiones: Definición del problema, Generación de soluciones, Selección de alternativas, Implementación y seguimiento.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Nuevas tendencias en el mundo de hoy.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Casos de innovación: Mercado Pago / Banco Virtual /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Awto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Habilidades en el proceso creativo en las organizaciones: Fluidez, Flexibilidad, Originalidad y Orientación al objetivo.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r>
              <a:rPr lang="es-ES" sz="20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7 – Innovación del Estilo del Liderazgo Personal y Equipo de Trabajo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Pilares para la creación de Empresas Colaborativas.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Viajamos en el tiempo: Taylor y Fayol.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C-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Diseño de conversaciones.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Cómo dar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r>
              <a:rPr lang="es-ES" sz="20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8 – Modelos Innovadores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Tres claves para innovar.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Seis sombreros para pensar.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Océano Azul.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Kaizen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Proyecto de innovación en 3 niveles: entrega.</a:t>
            </a:r>
          </a:p>
          <a:p>
            <a:pPr>
              <a:buClr>
                <a:srgbClr val="996633"/>
              </a:buClr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D48DDD-200B-5D22-A55C-F1B8FE4EA5FF}"/>
              </a:ext>
            </a:extLst>
          </p:cNvPr>
          <p:cNvSpPr txBox="1"/>
          <p:nvPr/>
        </p:nvSpPr>
        <p:spPr>
          <a:xfrm>
            <a:off x="1254450" y="2478687"/>
            <a:ext cx="7322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55C89D-FD65-6BF7-3FA0-2E0DB819A07D}"/>
              </a:ext>
            </a:extLst>
          </p:cNvPr>
          <p:cNvSpPr txBox="1"/>
          <p:nvPr/>
        </p:nvSpPr>
        <p:spPr>
          <a:xfrm>
            <a:off x="657924" y="1810036"/>
            <a:ext cx="2622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docente</a:t>
            </a:r>
            <a:endParaRPr lang="es-AR" sz="2800" dirty="0"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29CFE-6FC3-E6D3-F3BF-838204FCB73E}"/>
              </a:ext>
            </a:extLst>
          </p:cNvPr>
          <p:cNvSpPr txBox="1"/>
          <p:nvPr/>
        </p:nvSpPr>
        <p:spPr>
          <a:xfrm>
            <a:off x="2489452" y="2984540"/>
            <a:ext cx="6087292" cy="565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34440">
              <a:buClr>
                <a:srgbClr val="996633"/>
              </a:buClr>
              <a:defRPr/>
            </a:pPr>
            <a:r>
              <a:rPr lang="es-AR" sz="2400" b="1" dirty="0">
                <a:solidFill>
                  <a:srgbClr val="996633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BÁRCENA, BERNARDO</a:t>
            </a:r>
          </a:p>
          <a:p>
            <a:pPr marL="285750" indent="-285750" defTabSz="123444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Profesor de Liderazgo, Negociación y Creatividad en UADE Business </a:t>
            </a:r>
            <a:r>
              <a:rPr lang="es-ES" sz="1800" dirty="0" err="1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School</a:t>
            </a:r>
            <a:r>
              <a:rPr lang="es-ES" sz="18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defTabSz="123444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Doctorando en Administración de Empresas, UCA.</a:t>
            </a:r>
          </a:p>
          <a:p>
            <a:pPr marL="285750" indent="-285750" defTabSz="123444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MBA, Universidad Católica Argentina.</a:t>
            </a:r>
          </a:p>
          <a:p>
            <a:pPr marL="285750" indent="-285750" defTabSz="123444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Licenciado en Administración de Empresas, UBA.</a:t>
            </a:r>
          </a:p>
          <a:p>
            <a:pPr marL="285750" indent="-285750" defTabSz="123444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Co-Fundador y Director en Experiencia Líderes.</a:t>
            </a:r>
          </a:p>
          <a:p>
            <a:pPr marL="285750" indent="-285750" defTabSz="123444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Dictó más de dos mil Cursos, Clases, Talleres y Conferencias en Posgrados, Escuelas, Fundaciones, Penales de máxima seguridad, Empresas, Colegios y Gobiernos en Argentina y en el exterior.</a:t>
            </a:r>
          </a:p>
          <a:p>
            <a:pPr marL="285750" indent="-285750" defTabSz="123444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Autor del libro "El Liderazgo de Francisco: las Claves de un Innovador", Ed. B (2014); "Trato Hecho. Cómo lograr acuerdos en la vida cotidiana," Ed. B (2015)  y "Negociación. Cómo hacer posible lo imposible," Ed. B (2016). </a:t>
            </a:r>
          </a:p>
          <a:p>
            <a:pPr marL="285750" indent="-285750" defTabSz="123444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Investigación sobre el mapa laboral del futuro: INSOD UADE </a:t>
            </a:r>
          </a:p>
          <a:p>
            <a:pPr marL="285750" indent="-285750" defTabSz="1234440">
              <a:buClr>
                <a:srgbClr val="996633"/>
              </a:buClr>
              <a:buFont typeface="Wingdings" panose="05000000000000000000" pitchFamily="2" charset="2"/>
              <a:buChar char="§"/>
              <a:defRPr/>
            </a:pPr>
            <a:r>
              <a:rPr lang="es-ES" sz="18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Investigación sobre la motivación laboral en Generación Z: INSOD UADE.</a:t>
            </a:r>
          </a:p>
          <a:p>
            <a:pPr>
              <a:lnSpc>
                <a:spcPts val="1600"/>
              </a:lnSpc>
            </a:pPr>
            <a:endParaRPr lang="es-ES" sz="1800" dirty="0">
              <a:cs typeface="Segoe UI" panose="020B0502040204020203" pitchFamily="34" charset="0"/>
            </a:endParaRPr>
          </a:p>
          <a:p>
            <a:pPr>
              <a:buClr>
                <a:srgbClr val="996633"/>
              </a:buClr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D45BEF-E295-ECE0-6E28-E69CBFA6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0" y="3149914"/>
            <a:ext cx="1435516" cy="14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8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D48DDD-200B-5D22-A55C-F1B8FE4EA5FF}"/>
              </a:ext>
            </a:extLst>
          </p:cNvPr>
          <p:cNvSpPr txBox="1"/>
          <p:nvPr/>
        </p:nvSpPr>
        <p:spPr>
          <a:xfrm>
            <a:off x="1254450" y="2478687"/>
            <a:ext cx="7322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29CFE-6FC3-E6D3-F3BF-838204FCB73E}"/>
              </a:ext>
            </a:extLst>
          </p:cNvPr>
          <p:cNvSpPr txBox="1"/>
          <p:nvPr/>
        </p:nvSpPr>
        <p:spPr>
          <a:xfrm>
            <a:off x="2489452" y="2071646"/>
            <a:ext cx="6087292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ES" sz="1800" dirty="0">
              <a:cs typeface="Segoe UI" panose="020B0502040204020203" pitchFamily="34" charset="0"/>
            </a:endParaRPr>
          </a:p>
          <a:p>
            <a:pPr>
              <a:lnSpc>
                <a:spcPts val="1600"/>
              </a:lnSpc>
            </a:pPr>
            <a:r>
              <a:rPr lang="es-ES" sz="24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ELHELOU, DANIEL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Profesor de Liderazgo y Competencias Gerenciales en UADE Business 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MBA, UADE Business 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. Contador Público, UBA.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Coach Ontológico Profesional certificado internacionalmente por la Asociación Euro Americana de Profesionales de Coaching (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AEApro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). 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Ha fundado y dirige Dar Comienzo, emprendimiento que reúne en un mismo concepto una consultora de empresas, un espacio de formación abierto y un centro de </a:t>
            </a:r>
            <a:r>
              <a:rPr lang="es-AR" i="1" dirty="0">
                <a:latin typeface="Calibri" panose="020F0502020204030204" pitchFamily="34" charset="0"/>
                <a:cs typeface="Calibri" panose="020F0502020204030204" pitchFamily="34" charset="0"/>
              </a:rPr>
              <a:t>coaching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 y </a:t>
            </a:r>
            <a:r>
              <a:rPr lang="es-AR" i="1" dirty="0" err="1">
                <a:latin typeface="Calibri" panose="020F0502020204030204" pitchFamily="34" charset="0"/>
                <a:cs typeface="Calibri" panose="020F0502020204030204" pitchFamily="34" charset="0"/>
              </a:rPr>
              <a:t>mentoring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 tanto individual como de equipos y organizaciones.  Su pasión es potenciar organizaciones y personas. Por eso mismo, a nivel de </a:t>
            </a:r>
            <a:r>
              <a:rPr lang="es-AR" i="1" dirty="0" err="1">
                <a:latin typeface="Calibri" panose="020F0502020204030204" pitchFamily="34" charset="0"/>
                <a:cs typeface="Calibri" panose="020F0502020204030204" pitchFamily="34" charset="0"/>
              </a:rPr>
              <a:t>soft</a:t>
            </a:r>
            <a:r>
              <a:rPr lang="es-A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i="1" dirty="0" err="1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 se especializa en 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, liderazgo y coaching, pero al mismo tiempo en habilidades “duras” como diagnóstico financiero y rentabilidad empresarial. Sus servicios son requeridos por empresas de primer nivel de la Argentina y Latinoamérica.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5C6023-3C1B-427D-8C68-7CA8B116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6" y="2219280"/>
            <a:ext cx="1435517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7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73B5B8-F4C0-77BE-D0BD-3FABF2C3BFA6}"/>
              </a:ext>
            </a:extLst>
          </p:cNvPr>
          <p:cNvSpPr/>
          <p:nvPr/>
        </p:nvSpPr>
        <p:spPr>
          <a:xfrm>
            <a:off x="-2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67DE06-BEBE-F6C7-C0E5-ECB6BD591539}"/>
              </a:ext>
            </a:extLst>
          </p:cNvPr>
          <p:cNvSpPr txBox="1"/>
          <p:nvPr/>
        </p:nvSpPr>
        <p:spPr>
          <a:xfrm>
            <a:off x="685632" y="2185472"/>
            <a:ext cx="6077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•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Completar la solicitud de Admisión. 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Presentar Currículum Vitae.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Entrevista de admisión, en caso de ser requerida.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2B2BC4-8A34-9B41-B31E-2FAF9D700C32}"/>
              </a:ext>
            </a:extLst>
          </p:cNvPr>
          <p:cNvSpPr txBox="1"/>
          <p:nvPr/>
        </p:nvSpPr>
        <p:spPr>
          <a:xfrm>
            <a:off x="685632" y="1583071"/>
            <a:ext cx="3695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de Admisión </a:t>
            </a:r>
            <a:endParaRPr lang="es-AR" sz="2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505630-6D99-6AB9-AAF5-591B33C8926B}"/>
              </a:ext>
            </a:extLst>
          </p:cNvPr>
          <p:cNvSpPr txBox="1"/>
          <p:nvPr/>
        </p:nvSpPr>
        <p:spPr>
          <a:xfrm>
            <a:off x="685632" y="4176566"/>
            <a:ext cx="7848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Quienes cumplan con el 75% de asistencia al programa,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recibirán su certificado </a:t>
            </a:r>
            <a:r>
              <a:rPr lang="es-AR" sz="2000">
                <a:latin typeface="Calibri" panose="020F0502020204030204" pitchFamily="34" charset="0"/>
                <a:cs typeface="Calibri" panose="020F0502020204030204" pitchFamily="34" charset="0"/>
              </a:rPr>
              <a:t>de Participación.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AD7529-4AEC-F951-63FA-38F344531AD7}"/>
              </a:ext>
            </a:extLst>
          </p:cNvPr>
          <p:cNvSpPr txBox="1"/>
          <p:nvPr/>
        </p:nvSpPr>
        <p:spPr>
          <a:xfrm>
            <a:off x="685632" y="5225421"/>
            <a:ext cx="556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y forma de pago del programa</a:t>
            </a:r>
            <a:endParaRPr lang="es-AR" sz="28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680BC8B-9739-10EF-65D3-418BA215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3" y="9508065"/>
            <a:ext cx="2076450" cy="12508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6F50D01-136F-B9FA-82A4-D673B683572E}"/>
              </a:ext>
            </a:extLst>
          </p:cNvPr>
          <p:cNvSpPr/>
          <p:nvPr/>
        </p:nvSpPr>
        <p:spPr>
          <a:xfrm>
            <a:off x="-4598" y="858552"/>
            <a:ext cx="9139074" cy="261610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28CAF6-5DD8-F338-BEAF-1A3EC59E3DD0}"/>
              </a:ext>
            </a:extLst>
          </p:cNvPr>
          <p:cNvSpPr/>
          <p:nvPr/>
        </p:nvSpPr>
        <p:spPr>
          <a:xfrm>
            <a:off x="-1" y="0"/>
            <a:ext cx="9134475" cy="85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8215F1-E1D1-B779-4243-1D7C7FAD7378}"/>
              </a:ext>
            </a:extLst>
          </p:cNvPr>
          <p:cNvSpPr txBox="1"/>
          <p:nvPr/>
        </p:nvSpPr>
        <p:spPr>
          <a:xfrm>
            <a:off x="685632" y="3523034"/>
            <a:ext cx="4591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de Certificación</a:t>
            </a:r>
            <a:endParaRPr lang="es-AR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312645-3951-7426-7FAF-39D1F52D5BF3}"/>
              </a:ext>
            </a:extLst>
          </p:cNvPr>
          <p:cNvSpPr txBox="1"/>
          <p:nvPr/>
        </p:nvSpPr>
        <p:spPr>
          <a:xfrm>
            <a:off x="685632" y="5678373"/>
            <a:ext cx="784876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altLang="es-AR" sz="2000" b="1" err="1">
                <a:latin typeface="Segoe UI" panose="020B0502040204020203" pitchFamily="34" charset="0"/>
                <a:cs typeface="Segoe UI" panose="020B0502040204020203" pitchFamily="34" charset="0"/>
              </a:rPr>
              <a:t>Consultá</a:t>
            </a:r>
            <a:r>
              <a:rPr lang="es-AR" altLang="es-AR" sz="20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altLang="es-AR" sz="2000" b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acá</a:t>
            </a:r>
            <a:endParaRPr lang="es-AR" altLang="es-AR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AR" sz="2000" b="1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s-AR" sz="2000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s-AR" sz="2000" b="1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s-AR" sz="2400" dirty="0">
              <a:effectLst/>
              <a:ea typeface="Times New Roman" panose="02020603050405020304" pitchFamily="18" charset="0"/>
            </a:endParaRP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Cursos y programas que no constituyen carreras de </a:t>
            </a:r>
          </a:p>
          <a:p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posgrado en los términos del Art. 39 de la Ley de Educación </a:t>
            </a:r>
          </a:p>
          <a:p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Superior </a:t>
            </a:r>
            <a:r>
              <a:rPr lang="es-A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24.521 y de la Resolución Ministerial 160/11</a:t>
            </a:r>
          </a:p>
          <a:p>
            <a:endParaRPr lang="es-A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 Universidad se reserva el derecho de realizar los cambios </a:t>
            </a: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que considere necesarios respecto de fechas, docentes </a:t>
            </a: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y aranceles.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062906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60A1D2FEAD094AA75BD295D19E8CA5" ma:contentTypeVersion="14" ma:contentTypeDescription="Crear nuevo documento." ma:contentTypeScope="" ma:versionID="a10683994077d5290206b848d3d565f3">
  <xsd:schema xmlns:xsd="http://www.w3.org/2001/XMLSchema" xmlns:xs="http://www.w3.org/2001/XMLSchema" xmlns:p="http://schemas.microsoft.com/office/2006/metadata/properties" xmlns:ns2="788cdef4-da52-4d41-920c-853d370a58ea" xmlns:ns3="0a33a346-3f91-49d3-b983-37ebbe1b09b3" targetNamespace="http://schemas.microsoft.com/office/2006/metadata/properties" ma:root="true" ma:fieldsID="d31abcb0f6c915c798b716e450e64f35" ns2:_="" ns3:_="">
    <xsd:import namespace="788cdef4-da52-4d41-920c-853d370a58ea"/>
    <xsd:import namespace="0a33a346-3f91-49d3-b983-37ebbe1b09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cdef4-da52-4d41-920c-853d370a5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480f935f-056e-43d0-a9c3-6f0a0280ba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3a346-3f91-49d3-b983-37ebbe1b09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eff6006-ff6a-4123-9d8b-d0048ee9c860}" ma:internalName="TaxCatchAll" ma:showField="CatchAllData" ma:web="0a33a346-3f91-49d3-b983-37ebbe1b0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8cdef4-da52-4d41-920c-853d370a58ea">
      <Terms xmlns="http://schemas.microsoft.com/office/infopath/2007/PartnerControls"/>
    </lcf76f155ced4ddcb4097134ff3c332f>
    <TaxCatchAll xmlns="0a33a346-3f91-49d3-b983-37ebbe1b09b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FF9C8C-40CD-4607-81F9-DB88339DB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cdef4-da52-4d41-920c-853d370a58ea"/>
    <ds:schemaRef ds:uri="0a33a346-3f91-49d3-b983-37ebbe1b0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DDE2D5-64B5-4EF2-80E2-72BEFB96CD45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183e0eb7-3a07-4100-a50c-4070f7445353"/>
    <ds:schemaRef ds:uri="http://schemas.microsoft.com/office/2006/metadata/properties"/>
    <ds:schemaRef ds:uri="http://schemas.openxmlformats.org/package/2006/metadata/core-properties"/>
    <ds:schemaRef ds:uri="7e01fb0f-ccb5-4051-8374-ecd5be16a00b"/>
    <ds:schemaRef ds:uri="http://purl.org/dc/elements/1.1/"/>
    <ds:schemaRef ds:uri="788cdef4-da52-4d41-920c-853d370a58ea"/>
    <ds:schemaRef ds:uri="0a33a346-3f91-49d3-b983-37ebbe1b09b3"/>
  </ds:schemaRefs>
</ds:datastoreItem>
</file>

<file path=customXml/itemProps3.xml><?xml version="1.0" encoding="utf-8"?>
<ds:datastoreItem xmlns:ds="http://schemas.openxmlformats.org/officeDocument/2006/customXml" ds:itemID="{F43F41CF-C4B0-4BFC-9604-B9D9F0F75B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4968</TotalTime>
  <Words>1004</Words>
  <Application>Microsoft Office PowerPoint</Application>
  <PresentationFormat>Ledger Paper (11x17 in)</PresentationFormat>
  <Paragraphs>141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 LEONEL NICOLAS</dc:creator>
  <cp:lastModifiedBy>Perez Pontieri Rosana Silvia</cp:lastModifiedBy>
  <cp:revision>38</cp:revision>
  <dcterms:created xsi:type="dcterms:W3CDTF">2024-04-24T19:45:27Z</dcterms:created>
  <dcterms:modified xsi:type="dcterms:W3CDTF">2026-06-11T18:41:15Z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0x0101009760A1D2FEAD094AA75BD295D19E8CA5</vt:lpwstr>
  </property>
  <property fmtid="{D5CDD505-2E9C-101B-9397-08002B2CF9AE}" pid="3" name="MediaServiceImageTags">
    <vt:lpwstr/>
  </property>
</Properties>
</file>