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2"/>
  </p:notesMasterIdLst>
  <p:sldIdLst>
    <p:sldId id="256" r:id="rId5"/>
    <p:sldId id="257" r:id="rId6"/>
    <p:sldId id="258" r:id="rId7"/>
    <p:sldId id="264" r:id="rId8"/>
    <p:sldId id="269" r:id="rId9"/>
    <p:sldId id="260" r:id="rId10"/>
    <p:sldId id="271" r:id="rId11"/>
  </p:sldIdLst>
  <p:sldSz cx="9134475" cy="12179300" type="ledg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156082"/>
    <a:srgbClr val="A2A467"/>
    <a:srgbClr val="0C3F60"/>
    <a:srgbClr val="003296"/>
    <a:srgbClr val="002060"/>
    <a:srgbClr val="FF8B8B"/>
    <a:srgbClr val="8FDFE7"/>
    <a:srgbClr val="FFFF99"/>
    <a:srgbClr val="CAD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1457" autoAdjust="0"/>
  </p:normalViewPr>
  <p:slideViewPr>
    <p:cSldViewPr snapToGrid="0">
      <p:cViewPr varScale="1">
        <p:scale>
          <a:sx n="33" d="100"/>
          <a:sy n="33" d="100"/>
        </p:scale>
        <p:origin x="2568"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0B333-72D7-44F9-8A96-77407DA5516D}" type="datetimeFigureOut">
              <a:rPr lang="es-AR" smtClean="0"/>
              <a:t>11/6/2026</a:t>
            </a:fld>
            <a:endParaRPr lang="es-AR"/>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E1AC8-E019-44AA-B492-A21053D4E5E5}" type="slidenum">
              <a:rPr lang="es-AR" smtClean="0"/>
              <a:t>‹#›</a:t>
            </a:fld>
            <a:endParaRPr lang="es-AR"/>
          </a:p>
        </p:txBody>
      </p:sp>
    </p:spTree>
    <p:extLst>
      <p:ext uri="{BB962C8B-B14F-4D97-AF65-F5344CB8AC3E}">
        <p14:creationId xmlns:p14="http://schemas.microsoft.com/office/powerpoint/2010/main" val="414656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7E1AC8-E019-44AA-B492-A21053D4E5E5}" type="slidenum">
              <a:rPr lang="es-AR" smtClean="0"/>
              <a:t>1</a:t>
            </a:fld>
            <a:endParaRPr lang="es-AR"/>
          </a:p>
        </p:txBody>
      </p:sp>
    </p:spTree>
    <p:extLst>
      <p:ext uri="{BB962C8B-B14F-4D97-AF65-F5344CB8AC3E}">
        <p14:creationId xmlns:p14="http://schemas.microsoft.com/office/powerpoint/2010/main" val="322814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7E1AC8-E019-44AA-B492-A21053D4E5E5}" type="slidenum">
              <a:rPr lang="es-AR" smtClean="0"/>
              <a:t>7</a:t>
            </a:fld>
            <a:endParaRPr lang="es-AR"/>
          </a:p>
        </p:txBody>
      </p:sp>
    </p:spTree>
    <p:extLst>
      <p:ext uri="{BB962C8B-B14F-4D97-AF65-F5344CB8AC3E}">
        <p14:creationId xmlns:p14="http://schemas.microsoft.com/office/powerpoint/2010/main" val="184467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086" y="1993233"/>
            <a:ext cx="7764304" cy="4240201"/>
          </a:xfrm>
        </p:spPr>
        <p:txBody>
          <a:bodyPr anchor="b"/>
          <a:lstStyle>
            <a:lvl1pPr algn="ctr">
              <a:defRPr sz="599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1810" y="6396953"/>
            <a:ext cx="6850856" cy="2940511"/>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90213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15305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6859" y="648435"/>
            <a:ext cx="1969621" cy="1032139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7995" y="648435"/>
            <a:ext cx="5794683" cy="1032139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23158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354930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238" y="3036371"/>
            <a:ext cx="7878485" cy="5066250"/>
          </a:xfrm>
        </p:spPr>
        <p:txBody>
          <a:bodyPr anchor="b"/>
          <a:lstStyle>
            <a:lvl1pPr>
              <a:defRPr sz="599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238" y="8150549"/>
            <a:ext cx="7878485" cy="2664221"/>
          </a:xfrm>
        </p:spPr>
        <p:txBody>
          <a:bodyPr/>
          <a:lstStyle>
            <a:lvl1pPr marL="0" indent="0">
              <a:buNone/>
              <a:defRPr sz="2398">
                <a:solidFill>
                  <a:schemeClr val="tx1">
                    <a:tint val="82000"/>
                  </a:schemeClr>
                </a:solidFill>
              </a:defRPr>
            </a:lvl1pPr>
            <a:lvl2pPr marL="456743" indent="0">
              <a:buNone/>
              <a:defRPr sz="1998">
                <a:solidFill>
                  <a:schemeClr val="tx1">
                    <a:tint val="82000"/>
                  </a:schemeClr>
                </a:solidFill>
              </a:defRPr>
            </a:lvl2pPr>
            <a:lvl3pPr marL="913486" indent="0">
              <a:buNone/>
              <a:defRPr sz="1798">
                <a:solidFill>
                  <a:schemeClr val="tx1">
                    <a:tint val="82000"/>
                  </a:schemeClr>
                </a:solidFill>
              </a:defRPr>
            </a:lvl3pPr>
            <a:lvl4pPr marL="1370228" indent="0">
              <a:buNone/>
              <a:defRPr sz="1598">
                <a:solidFill>
                  <a:schemeClr val="tx1">
                    <a:tint val="82000"/>
                  </a:schemeClr>
                </a:solidFill>
              </a:defRPr>
            </a:lvl4pPr>
            <a:lvl5pPr marL="1826971" indent="0">
              <a:buNone/>
              <a:defRPr sz="1598">
                <a:solidFill>
                  <a:schemeClr val="tx1">
                    <a:tint val="82000"/>
                  </a:schemeClr>
                </a:solidFill>
              </a:defRPr>
            </a:lvl5pPr>
            <a:lvl6pPr marL="2283714" indent="0">
              <a:buNone/>
              <a:defRPr sz="1598">
                <a:solidFill>
                  <a:schemeClr val="tx1">
                    <a:tint val="82000"/>
                  </a:schemeClr>
                </a:solidFill>
              </a:defRPr>
            </a:lvl6pPr>
            <a:lvl7pPr marL="2740457" indent="0">
              <a:buNone/>
              <a:defRPr sz="1598">
                <a:solidFill>
                  <a:schemeClr val="tx1">
                    <a:tint val="82000"/>
                  </a:schemeClr>
                </a:solidFill>
              </a:defRPr>
            </a:lvl7pPr>
            <a:lvl8pPr marL="3197200" indent="0">
              <a:buNone/>
              <a:defRPr sz="1598">
                <a:solidFill>
                  <a:schemeClr val="tx1">
                    <a:tint val="82000"/>
                  </a:schemeClr>
                </a:solidFill>
              </a:defRPr>
            </a:lvl8pPr>
            <a:lvl9pPr marL="3653942" indent="0">
              <a:buNone/>
              <a:defRPr sz="1598">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75996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7995"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4328"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10264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185" y="648437"/>
            <a:ext cx="7878485" cy="23541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186" y="2985621"/>
            <a:ext cx="3864310"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4" name="Content Placeholder 3"/>
          <p:cNvSpPr>
            <a:spLocks noGrp="1"/>
          </p:cNvSpPr>
          <p:nvPr>
            <p:ph sz="half" idx="2"/>
          </p:nvPr>
        </p:nvSpPr>
        <p:spPr>
          <a:xfrm>
            <a:off x="629186" y="4448828"/>
            <a:ext cx="3864310"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4328" y="2985621"/>
            <a:ext cx="3883342"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6" name="Content Placeholder 5"/>
          <p:cNvSpPr>
            <a:spLocks noGrp="1"/>
          </p:cNvSpPr>
          <p:nvPr>
            <p:ph sz="quarter" idx="4"/>
          </p:nvPr>
        </p:nvSpPr>
        <p:spPr>
          <a:xfrm>
            <a:off x="4624328" y="4448828"/>
            <a:ext cx="3883342"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564C9A-2B7E-45F1-A48C-92C51C2F7C86}" type="datetimeFigureOut">
              <a:rPr lang="es-AR" smtClean="0"/>
              <a:t>11/6/2026</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406702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5564C9A-2B7E-45F1-A48C-92C51C2F7C86}" type="datetimeFigureOut">
              <a:rPr lang="es-AR" smtClean="0"/>
              <a:t>11/6/2026</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52929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64C9A-2B7E-45F1-A48C-92C51C2F7C86}" type="datetimeFigureOut">
              <a:rPr lang="es-AR" smtClean="0"/>
              <a:t>11/6/2026</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86099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3342" y="1753596"/>
            <a:ext cx="4624328" cy="8655197"/>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16716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3342" y="1753596"/>
            <a:ext cx="4624328" cy="8655197"/>
          </a:xfrm>
        </p:spPr>
        <p:txBody>
          <a:bodyPr anchor="t"/>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91924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95" y="648437"/>
            <a:ext cx="7878485" cy="23541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7995" y="3242175"/>
            <a:ext cx="7878485" cy="772765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7995" y="11288409"/>
            <a:ext cx="2055257" cy="648435"/>
          </a:xfrm>
          <a:prstGeom prst="rect">
            <a:avLst/>
          </a:prstGeom>
        </p:spPr>
        <p:txBody>
          <a:bodyPr vert="horz" lIns="91440" tIns="45720" rIns="91440" bIns="45720" rtlCol="0" anchor="ctr"/>
          <a:lstStyle>
            <a:lvl1pPr algn="l">
              <a:defRPr sz="1199">
                <a:solidFill>
                  <a:schemeClr val="tx1">
                    <a:tint val="82000"/>
                  </a:schemeClr>
                </a:solidFill>
              </a:defRPr>
            </a:lvl1pPr>
          </a:lstStyle>
          <a:p>
            <a:fld id="{95564C9A-2B7E-45F1-A48C-92C51C2F7C86}" type="datetimeFigureOut">
              <a:rPr lang="es-AR" smtClean="0"/>
              <a:t>11/6/2026</a:t>
            </a:fld>
            <a:endParaRPr lang="es-AR"/>
          </a:p>
        </p:txBody>
      </p:sp>
      <p:sp>
        <p:nvSpPr>
          <p:cNvPr id="5" name="Footer Placeholder 4"/>
          <p:cNvSpPr>
            <a:spLocks noGrp="1"/>
          </p:cNvSpPr>
          <p:nvPr>
            <p:ph type="ftr" sz="quarter" idx="3"/>
          </p:nvPr>
        </p:nvSpPr>
        <p:spPr>
          <a:xfrm>
            <a:off x="3025795" y="11288409"/>
            <a:ext cx="3082885" cy="648435"/>
          </a:xfrm>
          <a:prstGeom prst="rect">
            <a:avLst/>
          </a:prstGeom>
        </p:spPr>
        <p:txBody>
          <a:bodyPr vert="horz" lIns="91440" tIns="45720" rIns="91440" bIns="45720" rtlCol="0" anchor="ctr"/>
          <a:lstStyle>
            <a:lvl1pPr algn="ctr">
              <a:defRPr sz="1199">
                <a:solidFill>
                  <a:schemeClr val="tx1">
                    <a:tint val="82000"/>
                  </a:schemeClr>
                </a:solidFill>
              </a:defRPr>
            </a:lvl1pPr>
          </a:lstStyle>
          <a:p>
            <a:endParaRPr lang="es-AR"/>
          </a:p>
        </p:txBody>
      </p:sp>
      <p:sp>
        <p:nvSpPr>
          <p:cNvPr id="6" name="Slide Number Placeholder 5"/>
          <p:cNvSpPr>
            <a:spLocks noGrp="1"/>
          </p:cNvSpPr>
          <p:nvPr>
            <p:ph type="sldNum" sz="quarter" idx="4"/>
          </p:nvPr>
        </p:nvSpPr>
        <p:spPr>
          <a:xfrm>
            <a:off x="6451223" y="11288409"/>
            <a:ext cx="2055257" cy="648435"/>
          </a:xfrm>
          <a:prstGeom prst="rect">
            <a:avLst/>
          </a:prstGeom>
        </p:spPr>
        <p:txBody>
          <a:bodyPr vert="horz" lIns="91440" tIns="45720" rIns="91440" bIns="45720" rtlCol="0" anchor="ctr"/>
          <a:lstStyle>
            <a:lvl1pPr algn="r">
              <a:defRPr sz="1199">
                <a:solidFill>
                  <a:schemeClr val="tx1">
                    <a:tint val="82000"/>
                  </a:schemeClr>
                </a:solidFill>
              </a:defRPr>
            </a:lvl1pPr>
          </a:lstStyle>
          <a:p>
            <a:fld id="{18EE393E-D98B-471D-B497-502B07E5D744}" type="slidenum">
              <a:rPr lang="es-AR" smtClean="0"/>
              <a:t>‹#›</a:t>
            </a:fld>
            <a:endParaRPr lang="es-AR"/>
          </a:p>
        </p:txBody>
      </p:sp>
    </p:spTree>
    <p:extLst>
      <p:ext uri="{BB962C8B-B14F-4D97-AF65-F5344CB8AC3E}">
        <p14:creationId xmlns:p14="http://schemas.microsoft.com/office/powerpoint/2010/main" val="34749338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uade.edu.ar/sites/business-school/capacitacion-ejecutiva/curso-de-prevencion-de-lavado-de-activos/arance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898946B-4788-E1F8-32CB-3C4F2AF7EEC8}"/>
              </a:ext>
            </a:extLst>
          </p:cNvPr>
          <p:cNvSpPr txBox="1"/>
          <p:nvPr/>
        </p:nvSpPr>
        <p:spPr>
          <a:xfrm>
            <a:off x="1459271" y="4168622"/>
            <a:ext cx="7476478" cy="1938992"/>
          </a:xfrm>
          <a:prstGeom prst="rect">
            <a:avLst/>
          </a:prstGeom>
          <a:noFill/>
        </p:spPr>
        <p:txBody>
          <a:bodyPr wrap="square">
            <a:spAutoFit/>
          </a:bodyPr>
          <a:lstStyle/>
          <a:p>
            <a:r>
              <a:rPr lang="es-ES" sz="4000" b="1" dirty="0">
                <a:solidFill>
                  <a:schemeClr val="bg1"/>
                </a:solidFill>
                <a:latin typeface="Calibri" panose="020F0502020204030204" pitchFamily="34" charset="0"/>
                <a:cs typeface="Calibri" panose="020F0502020204030204" pitchFamily="34" charset="0"/>
              </a:rPr>
              <a:t>Prevención de Lavado de Activos </a:t>
            </a:r>
          </a:p>
          <a:p>
            <a:endParaRPr lang="es-AR" sz="4000" i="1" dirty="0">
              <a:solidFill>
                <a:schemeClr val="bg1"/>
              </a:solidFill>
              <a:latin typeface="Abadi" panose="020B0604020104020204" pitchFamily="34" charset="0"/>
            </a:endParaRPr>
          </a:p>
          <a:p>
            <a:r>
              <a:rPr lang="es-AR" sz="4000" i="1" dirty="0">
                <a:solidFill>
                  <a:schemeClr val="bg1"/>
                </a:solidFill>
                <a:latin typeface="Abadi" panose="020B0604020104020204" pitchFamily="34" charset="0"/>
              </a:rPr>
              <a:t>Virtual</a:t>
            </a:r>
          </a:p>
        </p:txBody>
      </p:sp>
      <p:cxnSp>
        <p:nvCxnSpPr>
          <p:cNvPr id="12" name="Conector recto 11">
            <a:extLst>
              <a:ext uri="{FF2B5EF4-FFF2-40B4-BE49-F238E27FC236}">
                <a16:creationId xmlns:a16="http://schemas.microsoft.com/office/drawing/2014/main" id="{4F992641-75C4-CC5F-21B7-9DFB734880D3}"/>
              </a:ext>
            </a:extLst>
          </p:cNvPr>
          <p:cNvCxnSpPr>
            <a:cxnSpLocks/>
          </p:cNvCxnSpPr>
          <p:nvPr/>
        </p:nvCxnSpPr>
        <p:spPr>
          <a:xfrm>
            <a:off x="1408616" y="4302793"/>
            <a:ext cx="0" cy="1786857"/>
          </a:xfrm>
          <a:prstGeom prst="line">
            <a:avLst/>
          </a:prstGeom>
          <a:ln>
            <a:solidFill>
              <a:srgbClr val="A2A467"/>
            </a:solidFill>
          </a:ln>
        </p:spPr>
        <p:style>
          <a:lnRef idx="2">
            <a:schemeClr val="accent1"/>
          </a:lnRef>
          <a:fillRef idx="0">
            <a:schemeClr val="accent1"/>
          </a:fillRef>
          <a:effectRef idx="1">
            <a:schemeClr val="accent1"/>
          </a:effectRef>
          <a:fontRef idx="minor">
            <a:schemeClr val="tx1"/>
          </a:fontRef>
        </p:style>
      </p:cxnSp>
      <p:pic>
        <p:nvPicPr>
          <p:cNvPr id="32" name="Imagen 31">
            <a:extLst>
              <a:ext uri="{FF2B5EF4-FFF2-40B4-BE49-F238E27FC236}">
                <a16:creationId xmlns:a16="http://schemas.microsoft.com/office/drawing/2014/main" id="{316396B7-A743-225B-6F79-94DEC2D617E5}"/>
              </a:ext>
            </a:extLst>
          </p:cNvPr>
          <p:cNvPicPr>
            <a:picLocks noChangeAspect="1"/>
          </p:cNvPicPr>
          <p:nvPr/>
        </p:nvPicPr>
        <p:blipFill>
          <a:blip r:embed="rId3"/>
          <a:stretch>
            <a:fillRect/>
          </a:stretch>
        </p:blipFill>
        <p:spPr>
          <a:xfrm>
            <a:off x="-2" y="10959930"/>
            <a:ext cx="5934903" cy="1219370"/>
          </a:xfrm>
          <a:prstGeom prst="rect">
            <a:avLst/>
          </a:prstGeom>
        </p:spPr>
      </p:pic>
      <p:pic>
        <p:nvPicPr>
          <p:cNvPr id="34" name="Imagen 33">
            <a:extLst>
              <a:ext uri="{FF2B5EF4-FFF2-40B4-BE49-F238E27FC236}">
                <a16:creationId xmlns:a16="http://schemas.microsoft.com/office/drawing/2014/main" id="{E2EBDDD6-2D2D-A76F-EFF1-61415B6F6650}"/>
              </a:ext>
            </a:extLst>
          </p:cNvPr>
          <p:cNvPicPr>
            <a:picLocks noChangeAspect="1"/>
          </p:cNvPicPr>
          <p:nvPr/>
        </p:nvPicPr>
        <p:blipFill>
          <a:blip r:embed="rId4"/>
          <a:stretch>
            <a:fillRect/>
          </a:stretch>
        </p:blipFill>
        <p:spPr>
          <a:xfrm>
            <a:off x="2724528" y="0"/>
            <a:ext cx="6420746" cy="3489179"/>
          </a:xfrm>
          <a:prstGeom prst="rect">
            <a:avLst/>
          </a:prstGeom>
        </p:spPr>
      </p:pic>
      <p:pic>
        <p:nvPicPr>
          <p:cNvPr id="10" name="Imagen 9">
            <a:extLst>
              <a:ext uri="{FF2B5EF4-FFF2-40B4-BE49-F238E27FC236}">
                <a16:creationId xmlns:a16="http://schemas.microsoft.com/office/drawing/2014/main" id="{59ADAEB6-96D7-4F90-8773-C647D161BFF5}"/>
              </a:ext>
            </a:extLst>
          </p:cNvPr>
          <p:cNvPicPr>
            <a:picLocks noChangeAspect="1"/>
          </p:cNvPicPr>
          <p:nvPr/>
        </p:nvPicPr>
        <p:blipFill>
          <a:blip r:embed="rId5"/>
          <a:stretch>
            <a:fillRect/>
          </a:stretch>
        </p:blipFill>
        <p:spPr>
          <a:xfrm>
            <a:off x="5850782" y="9957157"/>
            <a:ext cx="3028762" cy="1959787"/>
          </a:xfrm>
          <a:prstGeom prst="rect">
            <a:avLst/>
          </a:prstGeom>
        </p:spPr>
      </p:pic>
    </p:spTree>
    <p:extLst>
      <p:ext uri="{BB962C8B-B14F-4D97-AF65-F5344CB8AC3E}">
        <p14:creationId xmlns:p14="http://schemas.microsoft.com/office/powerpoint/2010/main" val="92292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7877E7BB-4068-BFED-09CC-90247AA1E33F}"/>
              </a:ext>
            </a:extLst>
          </p:cNvPr>
          <p:cNvSpPr txBox="1"/>
          <p:nvPr/>
        </p:nvSpPr>
        <p:spPr>
          <a:xfrm>
            <a:off x="1073755" y="1257558"/>
            <a:ext cx="7320437" cy="9479518"/>
          </a:xfrm>
          <a:prstGeom prst="rect">
            <a:avLst/>
          </a:prstGeom>
          <a:noFill/>
        </p:spPr>
        <p:txBody>
          <a:bodyPr wrap="square">
            <a:spAutoFit/>
          </a:bodyPr>
          <a:lstStyle/>
          <a:p>
            <a:endParaRPr lang="es-ES" sz="2800" b="1" dirty="0">
              <a:solidFill>
                <a:srgbClr val="996633"/>
              </a:solidFill>
              <a:latin typeface="Calibri" panose="020F0502020204030204" pitchFamily="34" charset="0"/>
              <a:cs typeface="Calibri" panose="020F0502020204030204" pitchFamily="34" charset="0"/>
            </a:endParaRPr>
          </a:p>
          <a:p>
            <a:r>
              <a:rPr lang="es-ES" sz="2800" b="1" dirty="0">
                <a:solidFill>
                  <a:srgbClr val="996633"/>
                </a:solidFill>
                <a:latin typeface="Calibri" panose="020F0502020204030204" pitchFamily="34" charset="0"/>
                <a:cs typeface="Calibri" panose="020F0502020204030204" pitchFamily="34" charset="0"/>
              </a:rPr>
              <a:t>Prevención de Lavado de Activos </a:t>
            </a:r>
          </a:p>
          <a:p>
            <a:endParaRPr lang="es-AR" sz="2800" b="1" dirty="0">
              <a:solidFill>
                <a:srgbClr val="156082"/>
              </a:solidFill>
              <a:latin typeface="Calibri" panose="020F0502020204030204" pitchFamily="34" charset="0"/>
              <a:cs typeface="Calibri" panose="020F0502020204030204" pitchFamily="34" charset="0"/>
            </a:endParaRPr>
          </a:p>
          <a:p>
            <a:r>
              <a:rPr lang="es-AR" sz="2800" b="1" dirty="0">
                <a:solidFill>
                  <a:srgbClr val="156082"/>
                </a:solidFill>
                <a:latin typeface="Calibri" panose="020F0502020204030204" pitchFamily="34" charset="0"/>
                <a:cs typeface="Calibri" panose="020F0502020204030204" pitchFamily="34" charset="0"/>
              </a:rPr>
              <a:t>Acerca del programa</a:t>
            </a:r>
          </a:p>
          <a:p>
            <a:endParaRPr lang="es-AR" dirty="0">
              <a:latin typeface="Calibri" panose="020F0502020204030204" pitchFamily="34" charset="0"/>
              <a:cs typeface="Calibri" panose="020F0502020204030204" pitchFamily="34" charset="0"/>
            </a:endParaRPr>
          </a:p>
          <a:p>
            <a:r>
              <a:rPr lang="es-ES" sz="1800" dirty="0">
                <a:effectLst/>
                <a:latin typeface="Calibri" panose="020F0502020204030204" pitchFamily="34" charset="0"/>
                <a:ea typeface="Times New Roman" panose="02020603050405020304" pitchFamily="18" charset="0"/>
                <a:cs typeface="Calibri" panose="020F0502020204030204" pitchFamily="34" charset="0"/>
              </a:rPr>
              <a:t>En la actualidad hay sujetos que están obligados (conjuntamente con sus niveles de Dirección y su personal) a cumplir con diversas regulaciones en materia de prevención del lavado de activos y del financiamiento del terrorismo. Ellos son: entidades bancarias, bursátiles y aseguradoras, casinos, hipódromos, bingos, clubes de fútbol, la AFIP, el BCRA, la SSN, el INAES, las Cooperativas y Mutuales, los Auditores Externos, los Escribanos, entre otros. </a:t>
            </a:r>
            <a:endParaRPr lang="es-AR" sz="1800" dirty="0">
              <a:effectLst/>
              <a:latin typeface="Calibri" panose="020F0502020204030204" pitchFamily="34" charset="0"/>
              <a:ea typeface="Times New Roman" panose="02020603050405020304" pitchFamily="18" charset="0"/>
              <a:cs typeface="Calibri" panose="020F0502020204030204" pitchFamily="34" charset="0"/>
            </a:endParaRPr>
          </a:p>
          <a:p>
            <a:r>
              <a:rPr lang="es-ES" sz="1800" dirty="0">
                <a:effectLst/>
                <a:latin typeface="Calibri" panose="020F0502020204030204" pitchFamily="34" charset="0"/>
                <a:ea typeface="Times New Roman" panose="02020603050405020304" pitchFamily="18" charset="0"/>
                <a:cs typeface="Calibri" panose="020F0502020204030204" pitchFamily="34" charset="0"/>
              </a:rPr>
              <a:t> </a:t>
            </a:r>
            <a:endParaRPr lang="es-AR" sz="1800" dirty="0">
              <a:effectLst/>
              <a:latin typeface="Calibri" panose="020F0502020204030204" pitchFamily="34" charset="0"/>
              <a:ea typeface="Times New Roman" panose="02020603050405020304" pitchFamily="18" charset="0"/>
              <a:cs typeface="Calibri" panose="020F0502020204030204" pitchFamily="34" charset="0"/>
            </a:endParaRPr>
          </a:p>
          <a:p>
            <a:r>
              <a:rPr lang="es-ES" sz="1800" dirty="0">
                <a:effectLst/>
                <a:latin typeface="Calibri" panose="020F0502020204030204" pitchFamily="34" charset="0"/>
                <a:ea typeface="Times New Roman" panose="02020603050405020304" pitchFamily="18" charset="0"/>
                <a:cs typeface="Calibri" panose="020F0502020204030204" pitchFamily="34" charset="0"/>
              </a:rPr>
              <a:t>Ante esta regulación, esos Sujetos (art. 20 Ley 25.246 modificada por Ley 26.683) deben contar con herramientas para entender los riesgos legales derivados de la normativa vigente y el modo </a:t>
            </a:r>
            <a:endParaRPr lang="es-AR" sz="1800" dirty="0">
              <a:effectLst/>
              <a:latin typeface="Calibri" panose="020F0502020204030204" pitchFamily="34" charset="0"/>
              <a:ea typeface="Times New Roman" panose="02020603050405020304" pitchFamily="18" charset="0"/>
              <a:cs typeface="Calibri" panose="020F0502020204030204" pitchFamily="34" charset="0"/>
            </a:endParaRPr>
          </a:p>
          <a:p>
            <a:r>
              <a:rPr lang="es-ES" sz="1800" dirty="0">
                <a:effectLst/>
                <a:latin typeface="Calibri" panose="020F0502020204030204" pitchFamily="34" charset="0"/>
                <a:ea typeface="Times New Roman" panose="02020603050405020304" pitchFamily="18" charset="0"/>
                <a:cs typeface="Calibri" panose="020F0502020204030204" pitchFamily="34" charset="0"/>
              </a:rPr>
              <a:t>de estructurar los procesos de prevención aludidos en relación con sus clientes, en sus aspectos internos y en las tareas de coordinación y cumplimiento con la Unidad de Información Financiera y los diversos niveles de contralor inherentes a su funcionamiento. </a:t>
            </a:r>
            <a:endParaRPr lang="es-AR" sz="1800" dirty="0">
              <a:effectLst/>
              <a:latin typeface="Calibri" panose="020F0502020204030204" pitchFamily="34" charset="0"/>
              <a:ea typeface="Times New Roman" panose="02020603050405020304" pitchFamily="18" charset="0"/>
              <a:cs typeface="Calibri" panose="020F0502020204030204" pitchFamily="34" charset="0"/>
            </a:endParaRPr>
          </a:p>
          <a:p>
            <a:r>
              <a:rPr lang="es-ES" sz="1800" dirty="0">
                <a:effectLst/>
                <a:latin typeface="Calibri" panose="020F0502020204030204" pitchFamily="34" charset="0"/>
                <a:ea typeface="Times New Roman" panose="02020603050405020304" pitchFamily="18" charset="0"/>
                <a:cs typeface="Calibri" panose="020F0502020204030204" pitchFamily="34" charset="0"/>
              </a:rPr>
              <a:t> </a:t>
            </a:r>
            <a:endParaRPr lang="es-AR" sz="1800" dirty="0">
              <a:effectLst/>
              <a:latin typeface="Calibri" panose="020F0502020204030204" pitchFamily="34" charset="0"/>
              <a:ea typeface="Times New Roman" panose="02020603050405020304" pitchFamily="18" charset="0"/>
              <a:cs typeface="Calibri" panose="020F0502020204030204" pitchFamily="34" charset="0"/>
            </a:endParaRPr>
          </a:p>
          <a:p>
            <a:r>
              <a:rPr lang="es-ES" sz="1800" dirty="0">
                <a:effectLst/>
                <a:latin typeface="Calibri" panose="020F0502020204030204" pitchFamily="34" charset="0"/>
                <a:ea typeface="Times New Roman" panose="02020603050405020304" pitchFamily="18" charset="0"/>
                <a:cs typeface="Calibri" panose="020F0502020204030204" pitchFamily="34" charset="0"/>
              </a:rPr>
              <a:t>Este programa brinda las mejores prácticas tendientes a mitigar los riesgos legales, administrativos y reputacionales vinculados con la normativa de Prevención del Lavado de Activos y del Financiamiento del Terrorismo.</a:t>
            </a:r>
            <a:endParaRPr lang="es-AR"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r>
              <a:rPr lang="es-AR" sz="2800" b="1" dirty="0">
                <a:solidFill>
                  <a:srgbClr val="156082"/>
                </a:solidFill>
                <a:latin typeface="Calibri" panose="020F0502020204030204" pitchFamily="34" charset="0"/>
                <a:cs typeface="Calibri" panose="020F0502020204030204" pitchFamily="34" charset="0"/>
              </a:rPr>
              <a:t>Inicio: </a:t>
            </a:r>
            <a:r>
              <a:rPr lang="es-AR" sz="2800" b="1" dirty="0">
                <a:latin typeface="Calibri" panose="020F0502020204030204" pitchFamily="34" charset="0"/>
                <a:cs typeface="Calibri" panose="020F0502020204030204" pitchFamily="34" charset="0"/>
              </a:rPr>
              <a:t>22 de junio</a:t>
            </a:r>
          </a:p>
          <a:p>
            <a:r>
              <a:rPr lang="es-AR" sz="2800" b="1" dirty="0">
                <a:solidFill>
                  <a:srgbClr val="156082"/>
                </a:solidFill>
                <a:latin typeface="Calibri" panose="020F0502020204030204" pitchFamily="34" charset="0"/>
                <a:cs typeface="Calibri" panose="020F0502020204030204" pitchFamily="34" charset="0"/>
              </a:rPr>
              <a:t>Finalización</a:t>
            </a:r>
            <a:r>
              <a:rPr lang="es-AR" sz="2800" b="1">
                <a:solidFill>
                  <a:srgbClr val="156082"/>
                </a:solidFill>
                <a:latin typeface="Calibri" panose="020F0502020204030204" pitchFamily="34" charset="0"/>
                <a:cs typeface="Calibri" panose="020F0502020204030204" pitchFamily="34" charset="0"/>
              </a:rPr>
              <a:t>: </a:t>
            </a:r>
            <a:r>
              <a:rPr lang="es-AR" sz="2800" b="1">
                <a:latin typeface="Calibri" panose="020F0502020204030204" pitchFamily="34" charset="0"/>
                <a:cs typeface="Calibri" panose="020F0502020204030204" pitchFamily="34" charset="0"/>
              </a:rPr>
              <a:t>13 </a:t>
            </a:r>
            <a:r>
              <a:rPr lang="es-AR" sz="2800" b="1" dirty="0">
                <a:latin typeface="Calibri" panose="020F0502020204030204" pitchFamily="34" charset="0"/>
                <a:cs typeface="Calibri" panose="020F0502020204030204" pitchFamily="34" charset="0"/>
              </a:rPr>
              <a:t>de julio</a:t>
            </a:r>
          </a:p>
          <a:p>
            <a:r>
              <a:rPr lang="es-AR" sz="2800" b="1" dirty="0">
                <a:solidFill>
                  <a:srgbClr val="156082"/>
                </a:solidFill>
                <a:latin typeface="Calibri" panose="020F0502020204030204" pitchFamily="34" charset="0"/>
                <a:cs typeface="Calibri" panose="020F0502020204030204" pitchFamily="34" charset="0"/>
              </a:rPr>
              <a:t>Clases: </a:t>
            </a:r>
            <a:r>
              <a:rPr lang="es-AR" sz="2800" b="1" dirty="0">
                <a:latin typeface="Calibri" panose="020F0502020204030204" pitchFamily="34" charset="0"/>
                <a:cs typeface="Calibri" panose="020F0502020204030204" pitchFamily="34" charset="0"/>
              </a:rPr>
              <a:t>Lunes, de 19 a 22 </a:t>
            </a:r>
            <a:r>
              <a:rPr lang="es-AR" sz="2800" b="1" dirty="0" err="1">
                <a:latin typeface="Calibri" panose="020F0502020204030204" pitchFamily="34" charset="0"/>
                <a:cs typeface="Calibri" panose="020F0502020204030204" pitchFamily="34" charset="0"/>
              </a:rPr>
              <a:t>hs</a:t>
            </a:r>
            <a:r>
              <a:rPr lang="es-AR" sz="2800" b="1" dirty="0">
                <a:latin typeface="Calibri" panose="020F0502020204030204" pitchFamily="34" charset="0"/>
                <a:cs typeface="Calibri" panose="020F0502020204030204" pitchFamily="34" charset="0"/>
              </a:rPr>
              <a:t>.</a:t>
            </a:r>
          </a:p>
        </p:txBody>
      </p:sp>
      <p:sp>
        <p:nvSpPr>
          <p:cNvPr id="29" name="Rectángulo 28">
            <a:extLst>
              <a:ext uri="{FF2B5EF4-FFF2-40B4-BE49-F238E27FC236}">
                <a16:creationId xmlns:a16="http://schemas.microsoft.com/office/drawing/2014/main" id="{412E986D-3518-51B1-547F-EC85C4B439A6}"/>
              </a:ext>
            </a:extLst>
          </p:cNvPr>
          <p:cNvSpPr/>
          <p:nvPr/>
        </p:nvSpPr>
        <p:spPr>
          <a:xfrm>
            <a:off x="-16621" y="11046507"/>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ángulo 30">
            <a:extLst>
              <a:ext uri="{FF2B5EF4-FFF2-40B4-BE49-F238E27FC236}">
                <a16:creationId xmlns:a16="http://schemas.microsoft.com/office/drawing/2014/main" id="{11D5B268-A016-CC37-7EC9-0E4B56C3C47D}"/>
              </a:ext>
            </a:extLst>
          </p:cNvPr>
          <p:cNvSpPr/>
          <p:nvPr/>
        </p:nvSpPr>
        <p:spPr>
          <a:xfrm>
            <a:off x="-16623" y="-42244"/>
            <a:ext cx="9134475" cy="1045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3600" dirty="0">
              <a:solidFill>
                <a:srgbClr val="FFFF99"/>
              </a:solidFill>
            </a:endParaRPr>
          </a:p>
        </p:txBody>
      </p:sp>
      <p:sp>
        <p:nvSpPr>
          <p:cNvPr id="3" name="Rectángulo 2">
            <a:extLst>
              <a:ext uri="{FF2B5EF4-FFF2-40B4-BE49-F238E27FC236}">
                <a16:creationId xmlns:a16="http://schemas.microsoft.com/office/drawing/2014/main" id="{56CD45A4-DF9E-63D0-12DD-EF1DD526C8F9}"/>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 name="Rectángulo 1">
            <a:extLst>
              <a:ext uri="{FF2B5EF4-FFF2-40B4-BE49-F238E27FC236}">
                <a16:creationId xmlns:a16="http://schemas.microsoft.com/office/drawing/2014/main" id="{8B48E2F7-8F24-F637-B341-9E2639934F36}"/>
              </a:ext>
            </a:extLst>
          </p:cNvPr>
          <p:cNvSpPr/>
          <p:nvPr/>
        </p:nvSpPr>
        <p:spPr>
          <a:xfrm>
            <a:off x="1073755" y="9238082"/>
            <a:ext cx="7320437" cy="1498994"/>
          </a:xfrm>
          <a:prstGeom prst="rect">
            <a:avLst/>
          </a:prstGeom>
          <a:noFill/>
          <a:ln w="28575">
            <a:solidFill>
              <a:srgbClr val="156082"/>
            </a:solidFill>
          </a:ln>
        </p:spPr>
        <p:style>
          <a:lnRef idx="2">
            <a:schemeClr val="accent6"/>
          </a:lnRef>
          <a:fillRef idx="1">
            <a:schemeClr val="lt1"/>
          </a:fillRef>
          <a:effectRef idx="0">
            <a:schemeClr val="accent6"/>
          </a:effectRef>
          <a:fontRef idx="minor">
            <a:schemeClr val="dk1"/>
          </a:fontRef>
        </p:style>
        <p:txBody>
          <a:bodyPr rtlCol="0" anchor="ctr"/>
          <a:lstStyle/>
          <a:p>
            <a:endParaRPr lang="es-AR" sz="1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42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Un dibujo de un edificio&#10;&#10;Descripción generada automáticamente con confianza media">
            <a:extLst>
              <a:ext uri="{FF2B5EF4-FFF2-40B4-BE49-F238E27FC236}">
                <a16:creationId xmlns:a16="http://schemas.microsoft.com/office/drawing/2014/main" id="{0977FD11-E494-6557-0253-114417B9C22C}"/>
              </a:ext>
            </a:extLst>
          </p:cNvPr>
          <p:cNvPicPr>
            <a:picLocks noChangeAspect="1"/>
          </p:cNvPicPr>
          <p:nvPr/>
        </p:nvPicPr>
        <p:blipFill>
          <a:blip r:embed="rId2">
            <a:alphaModFix amt="68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67565" y="5786401"/>
            <a:ext cx="9886226" cy="5723706"/>
          </a:xfrm>
          <a:prstGeom prst="rect">
            <a:avLst/>
          </a:prstGeom>
          <a:effectLst>
            <a:softEdge rad="317500"/>
          </a:effectLst>
        </p:spPr>
      </p:pic>
      <p:sp>
        <p:nvSpPr>
          <p:cNvPr id="4" name="Rectángulo 3">
            <a:extLst>
              <a:ext uri="{FF2B5EF4-FFF2-40B4-BE49-F238E27FC236}">
                <a16:creationId xmlns:a16="http://schemas.microsoft.com/office/drawing/2014/main" id="{1A7DF2A3-5607-7DD9-B4BF-2E795D092975}"/>
              </a:ext>
            </a:extLst>
          </p:cNvPr>
          <p:cNvSpPr/>
          <p:nvPr/>
        </p:nvSpPr>
        <p:spPr>
          <a:xfrm>
            <a:off x="0" y="11020548"/>
            <a:ext cx="9151097" cy="115875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4800"/>
          </a:p>
        </p:txBody>
      </p:sp>
      <p:sp>
        <p:nvSpPr>
          <p:cNvPr id="8" name="CuadroTexto 7">
            <a:extLst>
              <a:ext uri="{FF2B5EF4-FFF2-40B4-BE49-F238E27FC236}">
                <a16:creationId xmlns:a16="http://schemas.microsoft.com/office/drawing/2014/main" id="{30C7E13B-6081-1EC7-A593-47C3CF81C1AA}"/>
              </a:ext>
            </a:extLst>
          </p:cNvPr>
          <p:cNvSpPr txBox="1"/>
          <p:nvPr/>
        </p:nvSpPr>
        <p:spPr>
          <a:xfrm>
            <a:off x="779402" y="1520598"/>
            <a:ext cx="7592292" cy="9848850"/>
          </a:xfrm>
          <a:prstGeom prst="rect">
            <a:avLst/>
          </a:prstGeom>
          <a:noFill/>
        </p:spPr>
        <p:txBody>
          <a:bodyPr wrap="square">
            <a:spAutoFit/>
          </a:bodyPr>
          <a:lstStyle/>
          <a:p>
            <a:pPr>
              <a:buClr>
                <a:srgbClr val="996633"/>
              </a:buClr>
              <a:buSzPct val="135000"/>
            </a:pPr>
            <a:r>
              <a:rPr lang="es-AR" sz="2800" b="1" dirty="0">
                <a:solidFill>
                  <a:srgbClr val="156082"/>
                </a:solidFill>
                <a:latin typeface="Calibri" panose="020F0502020204030204" pitchFamily="34" charset="0"/>
                <a:cs typeface="Calibri" panose="020F0502020204030204" pitchFamily="34" charset="0"/>
              </a:rPr>
              <a:t>Objetivos del Programa</a:t>
            </a:r>
          </a:p>
          <a:p>
            <a:pPr marL="285750" indent="-285750">
              <a:buClr>
                <a:srgbClr val="996633"/>
              </a:buClr>
              <a:buFont typeface="Wingdings" panose="05000000000000000000" pitchFamily="2" charset="2"/>
              <a:buChar char="§"/>
              <a:defRPr/>
            </a:pPr>
            <a:r>
              <a:rPr lang="es-AR" dirty="0">
                <a:latin typeface="Calibri" panose="020F0502020204030204" pitchFamily="34" charset="0"/>
                <a:ea typeface="Segoe UI" panose="020B0502040204020203" pitchFamily="34" charset="0"/>
                <a:cs typeface="Calibri" panose="020F0502020204030204" pitchFamily="34" charset="0"/>
              </a:rPr>
              <a:t>Actualizar conocimientos en materia de administración del riesgo de lavado de activos y del financiamiento del terrorismo.</a:t>
            </a:r>
          </a:p>
          <a:p>
            <a:pPr marL="285750" indent="-285750">
              <a:buClr>
                <a:srgbClr val="996633"/>
              </a:buClr>
              <a:buFont typeface="Wingdings" panose="05000000000000000000" pitchFamily="2" charset="2"/>
              <a:buChar char="§"/>
              <a:defRPr/>
            </a:pPr>
            <a:r>
              <a:rPr lang="es-AR" dirty="0">
                <a:latin typeface="Calibri" panose="020F0502020204030204" pitchFamily="34" charset="0"/>
                <a:ea typeface="Segoe UI" panose="020B0502040204020203" pitchFamily="34" charset="0"/>
                <a:cs typeface="Calibri" panose="020F0502020204030204" pitchFamily="34" charset="0"/>
              </a:rPr>
              <a:t>Comprender la dinámica regulatoria y pragmática orientada a la mitigación del riesgo aludido en la actividad de los diversos Sujetos Obligados.</a:t>
            </a:r>
          </a:p>
          <a:p>
            <a:pPr marL="285750" indent="-285750">
              <a:buClr>
                <a:srgbClr val="996633"/>
              </a:buClr>
              <a:buFont typeface="Wingdings" panose="05000000000000000000" pitchFamily="2" charset="2"/>
              <a:buChar char="§"/>
              <a:defRPr/>
            </a:pPr>
            <a:r>
              <a:rPr lang="es-AR" dirty="0">
                <a:latin typeface="Calibri" panose="020F0502020204030204" pitchFamily="34" charset="0"/>
                <a:ea typeface="Segoe UI" panose="020B0502040204020203" pitchFamily="34" charset="0"/>
                <a:cs typeface="Calibri" panose="020F0502020204030204" pitchFamily="34" charset="0"/>
              </a:rPr>
              <a:t>Identificar la dimensión internacional del lavado de dinero y del financiamiento del terrorismo.</a:t>
            </a:r>
          </a:p>
          <a:p>
            <a:pPr marL="285750" indent="-285750">
              <a:buClr>
                <a:srgbClr val="996633"/>
              </a:buClr>
              <a:buFont typeface="Wingdings" panose="05000000000000000000" pitchFamily="2" charset="2"/>
              <a:buChar char="§"/>
              <a:defRPr/>
            </a:pPr>
            <a:r>
              <a:rPr lang="es-AR" dirty="0">
                <a:latin typeface="Calibri" panose="020F0502020204030204" pitchFamily="34" charset="0"/>
                <a:ea typeface="Segoe UI" panose="020B0502040204020203" pitchFamily="34" charset="0"/>
                <a:cs typeface="Calibri" panose="020F0502020204030204" pitchFamily="34" charset="0"/>
              </a:rPr>
              <a:t>Obtener conocimientos sobre el riesgo penal de delitos de lavado de activos y de financiación del terrorismo.</a:t>
            </a:r>
          </a:p>
          <a:p>
            <a:pPr marL="285750" indent="-285750">
              <a:buClr>
                <a:srgbClr val="996633"/>
              </a:buClr>
              <a:buFont typeface="Wingdings" panose="05000000000000000000" pitchFamily="2" charset="2"/>
              <a:buChar char="§"/>
              <a:defRPr/>
            </a:pPr>
            <a:r>
              <a:rPr lang="es-AR" dirty="0">
                <a:latin typeface="Calibri" panose="020F0502020204030204" pitchFamily="34" charset="0"/>
                <a:ea typeface="Segoe UI" panose="020B0502040204020203" pitchFamily="34" charset="0"/>
                <a:cs typeface="Calibri" panose="020F0502020204030204" pitchFamily="34" charset="0"/>
              </a:rPr>
              <a:t>Conocer el riesgo administrativo y las facultades sancionatorias de la Unidad de Información Financiera (UIF).</a:t>
            </a:r>
          </a:p>
          <a:p>
            <a:pPr marL="285750" indent="-285750">
              <a:buClr>
                <a:srgbClr val="996633"/>
              </a:buClr>
              <a:buFont typeface="Wingdings" panose="05000000000000000000" pitchFamily="2" charset="2"/>
              <a:buChar char="§"/>
              <a:defRPr/>
            </a:pPr>
            <a:r>
              <a:rPr lang="es-AR" dirty="0">
                <a:latin typeface="Calibri" panose="020F0502020204030204" pitchFamily="34" charset="0"/>
                <a:ea typeface="Segoe UI" panose="020B0502040204020203" pitchFamily="34" charset="0"/>
                <a:cs typeface="Calibri" panose="020F0502020204030204" pitchFamily="34" charset="0"/>
              </a:rPr>
              <a:t>Adquirir la facultad para desarrollar programas, procedimientos y entrenamientos orientados a la consecución del cumplimiento regulatorio.</a:t>
            </a:r>
          </a:p>
          <a:p>
            <a:pPr marL="285750" indent="-285750">
              <a:buClr>
                <a:srgbClr val="996633"/>
              </a:buClr>
              <a:buFont typeface="Wingdings" panose="05000000000000000000" pitchFamily="2" charset="2"/>
              <a:buChar char="§"/>
              <a:defRPr/>
            </a:pPr>
            <a:r>
              <a:rPr lang="es-AR" dirty="0">
                <a:latin typeface="Calibri" panose="020F0502020204030204" pitchFamily="34" charset="0"/>
                <a:ea typeface="Segoe UI" panose="020B0502040204020203" pitchFamily="34" charset="0"/>
                <a:cs typeface="Calibri" panose="020F0502020204030204" pitchFamily="34" charset="0"/>
              </a:rPr>
              <a:t>Identificar los riesgos en las rutinas operativas de los Sujetos Obligados y cómo mitigarlos obteniendo la información y/o documentación del Cliente.</a:t>
            </a:r>
          </a:p>
          <a:p>
            <a:pPr marL="285750" indent="-285750">
              <a:buClr>
                <a:srgbClr val="996633"/>
              </a:buClr>
              <a:buFont typeface="Wingdings" panose="05000000000000000000" pitchFamily="2" charset="2"/>
              <a:buChar char="§"/>
              <a:defRPr/>
            </a:pPr>
            <a:r>
              <a:rPr lang="es-AR" dirty="0">
                <a:latin typeface="Calibri" panose="020F0502020204030204" pitchFamily="34" charset="0"/>
                <a:ea typeface="Segoe UI" panose="020B0502040204020203" pitchFamily="34" charset="0"/>
                <a:cs typeface="Calibri" panose="020F0502020204030204" pitchFamily="34" charset="0"/>
              </a:rPr>
              <a:t>Acreditar la capacitación exigida en diversas resoluciones por la UIF.</a:t>
            </a:r>
          </a:p>
          <a:p>
            <a:pPr marL="285750" indent="-285750">
              <a:buClr>
                <a:srgbClr val="C00000"/>
              </a:buClr>
              <a:buFont typeface="Arial" panose="020B0604020202020204" pitchFamily="34" charset="0"/>
              <a:buChar char="•"/>
              <a:defRPr/>
            </a:pPr>
            <a:endParaRPr lang="es-AR" dirty="0">
              <a:latin typeface="Calibri" panose="020F0502020204030204" pitchFamily="34" charset="0"/>
              <a:ea typeface="Segoe UI" panose="020B0502040204020203" pitchFamily="34" charset="0"/>
              <a:cs typeface="Calibri" panose="020F0502020204030204" pitchFamily="34" charset="0"/>
            </a:endParaRPr>
          </a:p>
          <a:p>
            <a:pPr marL="265113" indent="-265113" defTabSz="179388">
              <a:buClr>
                <a:srgbClr val="996633"/>
              </a:buClr>
              <a:buSzPct val="135000"/>
            </a:pPr>
            <a:r>
              <a:rPr lang="es-AR" sz="2800" b="1" dirty="0">
                <a:solidFill>
                  <a:srgbClr val="156082"/>
                </a:solidFill>
                <a:latin typeface="Calibri" panose="020F0502020204030204" pitchFamily="34" charset="0"/>
                <a:cs typeface="Calibri" panose="020F0502020204030204" pitchFamily="34" charset="0"/>
              </a:rPr>
              <a:t>Destinatarios </a:t>
            </a:r>
          </a:p>
          <a:p>
            <a:pPr defTabSz="179388"/>
            <a:r>
              <a:rPr lang="es-ES" altLang="es-AR" dirty="0">
                <a:latin typeface="Calibri" panose="020F0502020204030204" pitchFamily="34" charset="0"/>
                <a:cs typeface="Calibri" panose="020F0502020204030204" pitchFamily="34" charset="0"/>
              </a:rPr>
              <a:t>Sujetos Obligados de entidades y personal de entidades que deben cumplir la normativa de Prevención del Lavado de Activos y del Financiamiento del Terrorismo. Abogados, Escribanos, Contadores y Financistas. Docentes universitarios. </a:t>
            </a:r>
            <a:endParaRPr lang="es-AR" altLang="es-AR" dirty="0">
              <a:latin typeface="Calibri" panose="020F0502020204030204" pitchFamily="34" charset="0"/>
              <a:cs typeface="Calibri" panose="020F0502020204030204" pitchFamily="34" charset="0"/>
            </a:endParaRPr>
          </a:p>
          <a:p>
            <a:pPr marL="265113" indent="-265113" defTabSz="179388"/>
            <a:r>
              <a:rPr lang="es-AR" b="1" dirty="0">
                <a:latin typeface="Calibri" panose="020F0502020204030204" pitchFamily="34" charset="0"/>
                <a:cs typeface="Calibri" panose="020F0502020204030204" pitchFamily="34" charset="0"/>
              </a:rPr>
              <a:t>    </a:t>
            </a:r>
          </a:p>
          <a:p>
            <a:pPr marL="265113" indent="-265113" defTabSz="179388"/>
            <a:r>
              <a:rPr lang="es-AR" sz="2800" b="1" dirty="0">
                <a:solidFill>
                  <a:srgbClr val="156082"/>
                </a:solidFill>
                <a:latin typeface="Calibri" panose="020F0502020204030204" pitchFamily="34" charset="0"/>
                <a:cs typeface="Calibri" panose="020F0502020204030204" pitchFamily="34" charset="0"/>
              </a:rPr>
              <a:t>Metodología de enseñanza</a:t>
            </a:r>
          </a:p>
          <a:p>
            <a:pPr marL="285750" indent="-285750" defTabSz="179388">
              <a:spcAft>
                <a:spcPts val="0"/>
              </a:spcAft>
              <a:buClr>
                <a:srgbClr val="996633"/>
              </a:buClr>
              <a:buFont typeface="Wingdings" panose="05000000000000000000" pitchFamily="2" charset="2"/>
              <a:buChar char="§"/>
            </a:pP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Clases sincrónicas semanales con MS </a:t>
            </a:r>
            <a:r>
              <a:rPr lang="es-AR"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Teams</a:t>
            </a: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 de 3 horas.</a:t>
            </a:r>
            <a:endParaRPr lang="es-ES" dirty="0">
              <a:latin typeface="Calibri" panose="020F0502020204030204" pitchFamily="34" charset="0"/>
              <a:ea typeface="Arial" panose="020B0604020202020204" pitchFamily="34" charset="0"/>
              <a:cs typeface="Calibri" panose="020F0502020204030204" pitchFamily="34" charset="0"/>
            </a:endParaRPr>
          </a:p>
          <a:p>
            <a:pPr marL="285750" indent="-285750" defTabSz="179388">
              <a:spcAft>
                <a:spcPts val="0"/>
              </a:spcAft>
              <a:buClr>
                <a:srgbClr val="996633"/>
              </a:buClr>
              <a:buFont typeface="Wingdings" panose="05000000000000000000" pitchFamily="2" charset="2"/>
              <a:buChar char="§"/>
            </a:pP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Actividades de análisis y debate colaborativo de temas (puede ser individual o grupal).</a:t>
            </a:r>
            <a:endParaRPr lang="es-ES" dirty="0">
              <a:latin typeface="Calibri" panose="020F0502020204030204" pitchFamily="34" charset="0"/>
              <a:ea typeface="Arial" panose="020B0604020202020204" pitchFamily="34" charset="0"/>
              <a:cs typeface="Calibri" panose="020F0502020204030204" pitchFamily="34" charset="0"/>
            </a:endParaRPr>
          </a:p>
          <a:p>
            <a:pPr marL="285750" indent="-285750" defTabSz="179388">
              <a:spcAft>
                <a:spcPts val="0"/>
              </a:spcAft>
              <a:buClr>
                <a:srgbClr val="996633"/>
              </a:buClr>
              <a:buFont typeface="Wingdings" panose="05000000000000000000" pitchFamily="2" charset="2"/>
              <a:buChar char="§"/>
            </a:pP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Trabajo en Equipo con transferencia al contexto laboral o profesional.</a:t>
            </a:r>
            <a:endParaRPr lang="es-ES" dirty="0">
              <a:latin typeface="Calibri" panose="020F0502020204030204" pitchFamily="34" charset="0"/>
              <a:ea typeface="Arial" panose="020B0604020202020204" pitchFamily="34" charset="0"/>
              <a:cs typeface="Calibri" panose="020F0502020204030204" pitchFamily="34" charset="0"/>
            </a:endParaRPr>
          </a:p>
          <a:p>
            <a:pPr marL="285750" indent="-285750" defTabSz="179388">
              <a:spcAft>
                <a:spcPts val="0"/>
              </a:spcAft>
              <a:buClr>
                <a:srgbClr val="996633"/>
              </a:buClr>
              <a:buFont typeface="Wingdings" panose="05000000000000000000" pitchFamily="2" charset="2"/>
              <a:buChar char="§"/>
            </a:pP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Lectura de capítulos de libros, artículos de publicaciones de negocios y notas técnicas.</a:t>
            </a:r>
            <a:endParaRPr lang="es-ES" dirty="0">
              <a:effectLst/>
              <a:latin typeface="Calibri" panose="020F0502020204030204" pitchFamily="34" charset="0"/>
              <a:ea typeface="Aptos" panose="020B0004020202020204" pitchFamily="34" charset="0"/>
              <a:cs typeface="Calibri" panose="020F0502020204030204" pitchFamily="34" charset="0"/>
            </a:endParaRPr>
          </a:p>
          <a:p>
            <a:pPr marL="285750" indent="-285750">
              <a:buClr>
                <a:srgbClr val="C00000"/>
              </a:buClr>
              <a:buFont typeface="Arial" panose="020B0604020202020204" pitchFamily="34" charset="0"/>
              <a:buChar char="•"/>
              <a:defRPr/>
            </a:pPr>
            <a:endParaRPr lang="es-AR" dirty="0">
              <a:latin typeface="Calibri" panose="020F0502020204030204" pitchFamily="34" charset="0"/>
              <a:ea typeface="Segoe UI" panose="020B0502040204020203" pitchFamily="34" charset="0"/>
              <a:cs typeface="Calibri" panose="020F0502020204030204" pitchFamily="34" charset="0"/>
            </a:endParaRPr>
          </a:p>
          <a:p>
            <a:pPr>
              <a:buClr>
                <a:srgbClr val="996633"/>
              </a:buClr>
              <a:buSzPct val="135000"/>
            </a:pPr>
            <a:endParaRPr lang="es-AR" sz="2800" dirty="0">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CD03756D-6685-E37C-B1CB-A86E2DFAD421}"/>
              </a:ext>
            </a:extLst>
          </p:cNvPr>
          <p:cNvSpPr/>
          <p:nvPr/>
        </p:nvSpPr>
        <p:spPr>
          <a:xfrm>
            <a:off x="0" y="1"/>
            <a:ext cx="9134475" cy="934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67B83803-E46D-A9F6-F9A5-93FD58E43A5A}"/>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85491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7FCA2FB7-1865-A468-F3C2-3B517E466EBB}"/>
              </a:ext>
            </a:extLst>
          </p:cNvPr>
          <p:cNvSpPr txBox="1"/>
          <p:nvPr/>
        </p:nvSpPr>
        <p:spPr>
          <a:xfrm>
            <a:off x="635559" y="1815956"/>
            <a:ext cx="7863356" cy="6740307"/>
          </a:xfrm>
          <a:prstGeom prst="rect">
            <a:avLst/>
          </a:prstGeom>
          <a:noFill/>
        </p:spPr>
        <p:txBody>
          <a:bodyPr wrap="square">
            <a:spAutoFit/>
          </a:bodyPr>
          <a:lstStyle/>
          <a:p>
            <a:r>
              <a:rPr lang="es-AR" sz="2800" b="1" dirty="0">
                <a:solidFill>
                  <a:srgbClr val="156082"/>
                </a:solidFill>
                <a:latin typeface="Calibri" panose="020F0502020204030204" pitchFamily="34" charset="0"/>
                <a:cs typeface="Calibri" panose="020F0502020204030204" pitchFamily="34" charset="0"/>
              </a:rPr>
              <a:t>Plan de estudio</a:t>
            </a:r>
          </a:p>
          <a:p>
            <a:endParaRPr lang="es-AR" sz="2800" b="1" dirty="0">
              <a:solidFill>
                <a:srgbClr val="156082"/>
              </a:solidFill>
              <a:latin typeface="Calibri" panose="020F0502020204030204" pitchFamily="34" charset="0"/>
              <a:cs typeface="Calibri" panose="020F0502020204030204" pitchFamily="34" charset="0"/>
            </a:endParaRPr>
          </a:p>
          <a:p>
            <a:r>
              <a:rPr lang="es-AR" sz="2000" b="1" dirty="0">
                <a:solidFill>
                  <a:srgbClr val="156082"/>
                </a:solidFill>
                <a:latin typeface="Calibri" panose="020F0502020204030204" pitchFamily="34" charset="0"/>
                <a:cs typeface="Calibri" panose="020F0502020204030204" pitchFamily="34" charset="0"/>
              </a:rPr>
              <a:t>Módulo 1 </a:t>
            </a:r>
          </a:p>
          <a:p>
            <a:r>
              <a:rPr lang="es-AR" dirty="0">
                <a:effectLst/>
                <a:latin typeface="Calibri" panose="020F0502020204030204" pitchFamily="34" charset="0"/>
                <a:ea typeface="Times New Roman" panose="02020603050405020304" pitchFamily="18" charset="0"/>
                <a:cs typeface="Calibri" panose="020F0502020204030204" pitchFamily="34" charset="0"/>
              </a:rPr>
              <a:t>Dimensión internacional del Lavado de Dinero, del Financiamiento del Terrorismo y de la Proliferación de las Armas de Destrucción Masiva. Grupo de Acción Financiera Internacional. Su importancia a nivel global. Las recomendaciones de GAFI, sus Notas Interpretativas y Glosario. Informe de la Cuarta Evaluación Mutua de la República Argentina. Estado de situación de la República Argentina. Breve repaso histórico de la incorporación de normas preventivas y objetivos a la luz de los lineamientos internacionales. Informes de Gestión de la Unidad de Información Financiera. Evaluación Nacional del Riesgo de la República Argentina. Estadísticas. Fortalezas y debilidades. </a:t>
            </a:r>
            <a:endParaRPr lang="es-ES" sz="2000" dirty="0">
              <a:latin typeface="Calibri" panose="020F0502020204030204" pitchFamily="34" charset="0"/>
              <a:ea typeface="Times New Roman" panose="02020603050405020304" pitchFamily="18" charset="0"/>
              <a:cs typeface="Calibri" panose="020F0502020204030204" pitchFamily="34" charset="0"/>
            </a:endParaRPr>
          </a:p>
          <a:p>
            <a:endParaRPr lang="es-ES" sz="2000" dirty="0">
              <a:latin typeface="Calibri" panose="020F0502020204030204" pitchFamily="34" charset="0"/>
              <a:ea typeface="Times New Roman" panose="02020603050405020304" pitchFamily="18" charset="0"/>
              <a:cs typeface="Calibri" panose="020F0502020204030204" pitchFamily="34" charset="0"/>
            </a:endParaRPr>
          </a:p>
          <a:p>
            <a:r>
              <a:rPr lang="es-AR" sz="2000" b="1" dirty="0">
                <a:solidFill>
                  <a:srgbClr val="156082"/>
                </a:solidFill>
                <a:latin typeface="Calibri" panose="020F0502020204030204" pitchFamily="34" charset="0"/>
                <a:cs typeface="Calibri" panose="020F0502020204030204" pitchFamily="34" charset="0"/>
              </a:rPr>
              <a:t>Módulo 2</a:t>
            </a:r>
            <a:endParaRPr lang="es-AR" sz="2000" dirty="0">
              <a:solidFill>
                <a:srgbClr val="156082"/>
              </a:solidFill>
              <a:latin typeface="Calibri" panose="020F0502020204030204" pitchFamily="34" charset="0"/>
              <a:cs typeface="Calibri" panose="020F0502020204030204" pitchFamily="34" charset="0"/>
            </a:endParaRPr>
          </a:p>
          <a:p>
            <a:r>
              <a:rPr lang="es-AR"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Dimensiones de la problemática en la República Argentina. Aspectos Penales – Administrativos y de Cumplimiento. Legislación penal argentina sobre lavado de activos y financiación del terrorismo. Estructuración del sistema penal argentino. El tipo penal del lavado de activos y financiación del terrorismo. Los requisitos. Notas distintivas. Estadísticas de naturaleza penal. Medidas judiciales de resguardo y decomiso. Aspectos probatorios. Jurisprudencia. </a:t>
            </a:r>
            <a:r>
              <a:rPr lang="es-ES" dirty="0">
                <a:effectLst/>
                <a:latin typeface="Calibri" panose="020F0502020204030204" pitchFamily="34" charset="0"/>
                <a:ea typeface="Times New Roman" panose="02020603050405020304" pitchFamily="18" charset="0"/>
                <a:cs typeface="Calibri" panose="020F0502020204030204" pitchFamily="34" charset="0"/>
              </a:rPr>
              <a:t> </a:t>
            </a:r>
          </a:p>
          <a:p>
            <a:endParaRPr lang="es-AR" dirty="0">
              <a:effectLst/>
              <a:latin typeface="Calibri" panose="020F0502020204030204" pitchFamily="34" charset="0"/>
              <a:ea typeface="Times New Roman" panose="02020603050405020304" pitchFamily="18" charset="0"/>
              <a:cs typeface="Calibri" panose="020F0502020204030204" pitchFamily="34" charset="0"/>
            </a:endParaRPr>
          </a:p>
          <a:p>
            <a:endParaRPr lang="es-AR" sz="2800" b="1" dirty="0">
              <a:solidFill>
                <a:srgbClr val="156082"/>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91770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7FCA2FB7-1865-A468-F3C2-3B517E466EBB}"/>
              </a:ext>
            </a:extLst>
          </p:cNvPr>
          <p:cNvSpPr txBox="1"/>
          <p:nvPr/>
        </p:nvSpPr>
        <p:spPr>
          <a:xfrm>
            <a:off x="635558" y="971398"/>
            <a:ext cx="8171557" cy="9325630"/>
          </a:xfrm>
          <a:prstGeom prst="rect">
            <a:avLst/>
          </a:prstGeom>
          <a:noFill/>
        </p:spPr>
        <p:txBody>
          <a:bodyPr wrap="square">
            <a:spAutoFit/>
          </a:bodyPr>
          <a:lstStyle/>
          <a:p>
            <a:pPr marL="285750" indent="-285750" algn="just">
              <a:buClr>
                <a:srgbClr val="996633"/>
              </a:buClr>
              <a:buSzPct val="135000"/>
              <a:buFont typeface="Arial" panose="020B0604020202020204" pitchFamily="34" charset="0"/>
              <a:buChar char="•"/>
            </a:pPr>
            <a:endParaRPr lang="es-AR" dirty="0">
              <a:effectLst/>
              <a:latin typeface="Calibri" panose="020F0502020204030204" pitchFamily="34" charset="0"/>
              <a:ea typeface="Aptos" panose="020B0004020202020204" pitchFamily="34" charset="0"/>
              <a:cs typeface="Calibri" panose="020F0502020204030204" pitchFamily="34" charset="0"/>
            </a:endParaRPr>
          </a:p>
          <a:p>
            <a:endParaRPr lang="es-AR" sz="2000" b="1" dirty="0">
              <a:solidFill>
                <a:srgbClr val="156082"/>
              </a:solidFill>
              <a:latin typeface="Calibri" panose="020F0502020204030204" pitchFamily="34" charset="0"/>
              <a:cs typeface="Calibri" panose="020F0502020204030204" pitchFamily="34" charset="0"/>
            </a:endParaRPr>
          </a:p>
          <a:p>
            <a:r>
              <a:rPr lang="es-AR" sz="2000" b="1" dirty="0">
                <a:solidFill>
                  <a:srgbClr val="156082"/>
                </a:solidFill>
                <a:latin typeface="Calibri" panose="020F0502020204030204" pitchFamily="34" charset="0"/>
                <a:cs typeface="Calibri" panose="020F0502020204030204" pitchFamily="34" charset="0"/>
              </a:rPr>
              <a:t>Módulo 3</a:t>
            </a:r>
            <a:endParaRPr lang="es-AR" sz="2000" dirty="0">
              <a:solidFill>
                <a:srgbClr val="156082"/>
              </a:solidFill>
              <a:latin typeface="Calibri" panose="020F0502020204030204" pitchFamily="34" charset="0"/>
              <a:cs typeface="Calibri" panose="020F0502020204030204" pitchFamily="34" charset="0"/>
            </a:endParaRPr>
          </a:p>
          <a:p>
            <a:r>
              <a:rPr lang="es-AR" dirty="0">
                <a:effectLst/>
                <a:latin typeface="Calibri" panose="020F0502020204030204" pitchFamily="34" charset="0"/>
                <a:ea typeface="Times New Roman" panose="02020603050405020304" pitchFamily="18" charset="0"/>
                <a:cs typeface="Calibri" panose="020F0502020204030204" pitchFamily="34" charset="0"/>
              </a:rPr>
              <a:t>Unidad de Información Financiera. Integración. Funciones. Competencia. Facultades.  Requerimientos informativos. Secreto. Sujetos obligados. Categoría legal. Obligaciones. Responsabilidades administrativas. Reporte de operación sospechosa. Obligaciones. Facultades de supervisión. Derecho Administrativo Sancionador. Principios aplicables. Órgano o Ejecutor. Responsabilidades (Personas Humanas – Personas Jurídicas – Organismos Públicos). Revisión Judicial. Efecto suspensivo. Jurisprudencia. Trámite progresivo: Desde la emisión del ROS hasta el proceso penal - Pasos y lógica del sistema preventivo. Foco de riesgo delineado por la Unidad de Información Financiera. El ROS y el Reporte Sistemático Mensual. Disparadores de riesgo para el Sujeto Obligado. El impacto de la Ley 27.739. El efecto regulatorio de la Cuarta Evaluación Mutua del GAFI.</a:t>
            </a:r>
            <a:endParaRPr lang="es-AR" sz="2000" b="1" dirty="0">
              <a:solidFill>
                <a:srgbClr val="156082"/>
              </a:solidFill>
              <a:latin typeface="Calibri" panose="020F0502020204030204" pitchFamily="34" charset="0"/>
              <a:cs typeface="Calibri" panose="020F0502020204030204" pitchFamily="34" charset="0"/>
            </a:endParaRPr>
          </a:p>
          <a:p>
            <a:endParaRPr lang="es-AR" sz="2000" b="1" dirty="0">
              <a:solidFill>
                <a:srgbClr val="156082"/>
              </a:solidFill>
              <a:latin typeface="Calibri" panose="020F0502020204030204" pitchFamily="34" charset="0"/>
              <a:cs typeface="Calibri" panose="020F0502020204030204" pitchFamily="34" charset="0"/>
            </a:endParaRPr>
          </a:p>
          <a:p>
            <a:r>
              <a:rPr lang="es-AR" sz="2000" b="1" dirty="0">
                <a:solidFill>
                  <a:srgbClr val="156082"/>
                </a:solidFill>
                <a:latin typeface="Calibri" panose="020F0502020204030204" pitchFamily="34" charset="0"/>
                <a:cs typeface="Calibri" panose="020F0502020204030204" pitchFamily="34" charset="0"/>
              </a:rPr>
              <a:t>Módulo 4</a:t>
            </a:r>
            <a:endParaRPr lang="es-AR" sz="2000" dirty="0">
              <a:solidFill>
                <a:srgbClr val="156082"/>
              </a:solidFill>
              <a:latin typeface="Calibri" panose="020F0502020204030204" pitchFamily="34" charset="0"/>
              <a:cs typeface="Calibri" panose="020F0502020204030204" pitchFamily="34" charset="0"/>
            </a:endParaRPr>
          </a:p>
          <a:p>
            <a:r>
              <a:rPr lang="es-AR" dirty="0">
                <a:effectLst/>
                <a:latin typeface="Calibri" panose="020F0502020204030204" pitchFamily="34" charset="0"/>
                <a:ea typeface="Times New Roman" panose="02020603050405020304" pitchFamily="18" charset="0"/>
                <a:cs typeface="Calibri" panose="020F0502020204030204" pitchFamily="34" charset="0"/>
              </a:rPr>
              <a:t>Programa de Cumplimiento: Adopción de Políticas. Desarrollo y revisión del Manual de Procedimientos. Gradualidad. Comité de Control y Prevención del Lavado de Dinero. Conocimiento del Cliente. Debida Diligencia. Medidas Reforzadas. Personas Expuestas Políticamente. Listas de Terroristas. Beneficiario final. Enfoque basado en riesgo. Principales normas según diversos Sujetos Obligados: entidades financieras, agentes de bolsa, empresas aseguradoras y emisoras de cheques de viajero y tarjetas de crédito. Evaluación de Riesgo. La gestión del riesgo y de cumplimiento.  Monitoreo. Sistemas informáticos. Análisis de alertas y de operaciones sospechosas. Fundamento jurídico. Programa de Cumplimiento: Oficial de Cumplimiento. Responsabilidades del Directorio, Empleados. Auditoría Interna. El Revisor Externo Independiente. Inspecciones. Capacitación. Análisis de casos. Declaración Jurada de Cumplimiento Regulatorio. Monedas Virtuales. Plan de Actualización de Legajos. Enfoque de la UIF. Análisis de sumarios administrativos de la UIF que imponen multas a Sujetos Obligados. La Resolución UIF </a:t>
            </a:r>
            <a:r>
              <a:rPr lang="es-AR" dirty="0" err="1">
                <a:effectLst/>
                <a:latin typeface="Calibri" panose="020F0502020204030204" pitchFamily="34" charset="0"/>
                <a:ea typeface="Times New Roman" panose="02020603050405020304" pitchFamily="18" charset="0"/>
                <a:cs typeface="Calibri" panose="020F0502020204030204" pitchFamily="34" charset="0"/>
              </a:rPr>
              <a:t>N°</a:t>
            </a:r>
            <a:r>
              <a:rPr lang="es-AR" dirty="0">
                <a:effectLst/>
                <a:latin typeface="Calibri" panose="020F0502020204030204" pitchFamily="34" charset="0"/>
                <a:ea typeface="Times New Roman" panose="02020603050405020304" pitchFamily="18" charset="0"/>
                <a:cs typeface="Calibri" panose="020F0502020204030204" pitchFamily="34" charset="0"/>
              </a:rPr>
              <a:t> 14/23 (modificada por Resolución UIF </a:t>
            </a:r>
            <a:r>
              <a:rPr lang="es-AR" dirty="0" err="1">
                <a:effectLst/>
                <a:latin typeface="Calibri" panose="020F0502020204030204" pitchFamily="34" charset="0"/>
                <a:ea typeface="Times New Roman" panose="02020603050405020304" pitchFamily="18" charset="0"/>
                <a:cs typeface="Calibri" panose="020F0502020204030204" pitchFamily="34" charset="0"/>
              </a:rPr>
              <a:t>N°</a:t>
            </a:r>
            <a:r>
              <a:rPr lang="es-AR" dirty="0">
                <a:effectLst/>
                <a:latin typeface="Calibri" panose="020F0502020204030204" pitchFamily="34" charset="0"/>
                <a:ea typeface="Times New Roman" panose="02020603050405020304" pitchFamily="18" charset="0"/>
                <a:cs typeface="Calibri" panose="020F0502020204030204" pitchFamily="34" charset="0"/>
              </a:rPr>
              <a:t> 199/24). Su aplicación en el sistema financiero y bancario.</a:t>
            </a:r>
            <a:endParaRPr lang="es-AR" sz="2300" b="1" dirty="0">
              <a:solidFill>
                <a:srgbClr val="0C3F60"/>
              </a:solidFill>
              <a:latin typeface="Calibri" panose="020F0502020204030204" pitchFamily="34" charset="0"/>
              <a:cs typeface="Calibri" panose="020F0502020204030204" pitchFamily="34" charset="0"/>
            </a:endParaRPr>
          </a:p>
          <a:p>
            <a:pPr marL="285750" indent="-285750" algn="just">
              <a:buClr>
                <a:srgbClr val="996633"/>
              </a:buClr>
              <a:buSzPct val="135000"/>
              <a:buFont typeface="Arial" panose="020B0604020202020204" pitchFamily="34" charset="0"/>
              <a:buChar char="•"/>
            </a:pPr>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904295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CE89D7D-D05C-7ED4-8E72-B2A176FC593F}"/>
              </a:ext>
            </a:extLst>
          </p:cNvPr>
          <p:cNvSpPr/>
          <p:nvPr/>
        </p:nvSpPr>
        <p:spPr>
          <a:xfrm>
            <a:off x="-1" y="0"/>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3">
            <a:extLst>
              <a:ext uri="{FF2B5EF4-FFF2-40B4-BE49-F238E27FC236}">
                <a16:creationId xmlns:a16="http://schemas.microsoft.com/office/drawing/2014/main" id="{D103376D-D0E7-7DED-48E4-2DF4381A195E}"/>
              </a:ext>
            </a:extLst>
          </p:cNvPr>
          <p:cNvSpPr/>
          <p:nvPr/>
        </p:nvSpPr>
        <p:spPr>
          <a:xfrm>
            <a:off x="0" y="11020547"/>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a:extLst>
              <a:ext uri="{FF2B5EF4-FFF2-40B4-BE49-F238E27FC236}">
                <a16:creationId xmlns:a16="http://schemas.microsoft.com/office/drawing/2014/main" id="{EDD48DDD-200B-5D22-A55C-F1B8FE4EA5FF}"/>
              </a:ext>
            </a:extLst>
          </p:cNvPr>
          <p:cNvSpPr txBox="1"/>
          <p:nvPr/>
        </p:nvSpPr>
        <p:spPr>
          <a:xfrm>
            <a:off x="3280754" y="2984540"/>
            <a:ext cx="4797626" cy="6370975"/>
          </a:xfrm>
          <a:prstGeom prst="rect">
            <a:avLst/>
          </a:prstGeom>
          <a:noFill/>
        </p:spPr>
        <p:txBody>
          <a:bodyPr wrap="square">
            <a:spAutoFit/>
          </a:bodyPr>
          <a:lstStyle/>
          <a:p>
            <a:r>
              <a:rPr lang="es-AR" sz="2400" b="1" dirty="0" err="1">
                <a:solidFill>
                  <a:srgbClr val="996633"/>
                </a:solidFill>
                <a:latin typeface="Calibri" panose="020F0502020204030204" pitchFamily="34" charset="0"/>
                <a:cs typeface="Calibri" panose="020F0502020204030204" pitchFamily="34" charset="0"/>
              </a:rPr>
              <a:t>D’Albora</a:t>
            </a:r>
            <a:r>
              <a:rPr lang="es-AR" sz="2400" b="1" dirty="0">
                <a:solidFill>
                  <a:srgbClr val="996633"/>
                </a:solidFill>
                <a:latin typeface="Calibri" panose="020F0502020204030204" pitchFamily="34" charset="0"/>
                <a:cs typeface="Calibri" panose="020F0502020204030204" pitchFamily="34" charset="0"/>
              </a:rPr>
              <a:t>, Francisco</a:t>
            </a:r>
          </a:p>
          <a:p>
            <a:pPr marL="285750" indent="-285750">
              <a:buClr>
                <a:srgbClr val="996633"/>
              </a:buClr>
              <a:buFont typeface="Arial" panose="020B0604020202020204" pitchFamily="34" charset="0"/>
              <a:buChar char="•"/>
            </a:pPr>
            <a:r>
              <a:rPr lang="es-ES" dirty="0">
                <a:latin typeface="Calibri" panose="020F0502020204030204" pitchFamily="34" charset="0"/>
                <a:cs typeface="Calibri" panose="020F0502020204030204" pitchFamily="34" charset="0"/>
              </a:rPr>
              <a:t>Abogado.</a:t>
            </a:r>
          </a:p>
          <a:p>
            <a:pPr marL="285750" indent="-285750">
              <a:buClr>
                <a:srgbClr val="996633"/>
              </a:buClr>
              <a:buFont typeface="Arial" panose="020B0604020202020204" pitchFamily="34" charset="0"/>
              <a:buChar char="•"/>
            </a:pPr>
            <a:r>
              <a:rPr lang="es-ES" dirty="0">
                <a:latin typeface="Calibri" panose="020F0502020204030204" pitchFamily="34" charset="0"/>
                <a:cs typeface="Calibri" panose="020F0502020204030204" pitchFamily="34" charset="0"/>
              </a:rPr>
              <a:t>Director General de Asuntos Penales de la Procuración General de CABA.</a:t>
            </a:r>
          </a:p>
          <a:p>
            <a:pPr marL="285750" indent="-285750">
              <a:buClr>
                <a:srgbClr val="996633"/>
              </a:buClr>
              <a:buFont typeface="Arial" panose="020B0604020202020204" pitchFamily="34" charset="0"/>
              <a:buChar char="•"/>
            </a:pPr>
            <a:r>
              <a:rPr lang="es-ES" dirty="0">
                <a:latin typeface="Calibri" panose="020F0502020204030204" pitchFamily="34" charset="0"/>
                <a:cs typeface="Calibri" panose="020F0502020204030204" pitchFamily="34" charset="0"/>
              </a:rPr>
              <a:t>Conjuez de la Cámara Nacional de Casación Penal.</a:t>
            </a:r>
          </a:p>
          <a:p>
            <a:pPr marL="285750" indent="-285750">
              <a:buClr>
                <a:srgbClr val="996633"/>
              </a:buClr>
              <a:buFont typeface="Arial" panose="020B0604020202020204" pitchFamily="34" charset="0"/>
              <a:buChar char="•"/>
            </a:pPr>
            <a:r>
              <a:rPr lang="es-ES" dirty="0">
                <a:latin typeface="Calibri" panose="020F0502020204030204" pitchFamily="34" charset="0"/>
                <a:cs typeface="Calibri" panose="020F0502020204030204" pitchFamily="34" charset="0"/>
              </a:rPr>
              <a:t>Miembro de Asociación Internacional de Derecho Penal y de la Asociación Argentina de Estudios Fiscales.</a:t>
            </a:r>
          </a:p>
          <a:p>
            <a:pPr marL="285750" indent="-285750">
              <a:buClr>
                <a:srgbClr val="996633"/>
              </a:buClr>
              <a:buFont typeface="Arial" panose="020B0604020202020204" pitchFamily="34" charset="0"/>
              <a:buChar char="•"/>
            </a:pPr>
            <a:r>
              <a:rPr lang="es-ES" dirty="0">
                <a:latin typeface="Calibri" panose="020F0502020204030204" pitchFamily="34" charset="0"/>
                <a:cs typeface="Calibri" panose="020F0502020204030204" pitchFamily="34" charset="0"/>
              </a:rPr>
              <a:t>Ex Subsecretario Técnico de Planeamiento y Control del Narcotráfico de la SEDRONAR.</a:t>
            </a:r>
          </a:p>
          <a:p>
            <a:pPr marL="285750" indent="-285750">
              <a:buClr>
                <a:srgbClr val="996633"/>
              </a:buClr>
              <a:buFont typeface="Arial" panose="020B0604020202020204" pitchFamily="34" charset="0"/>
              <a:buChar char="•"/>
            </a:pPr>
            <a:r>
              <a:rPr lang="es-ES" dirty="0">
                <a:latin typeface="Calibri" panose="020F0502020204030204" pitchFamily="34" charset="0"/>
                <a:cs typeface="Calibri" panose="020F0502020204030204" pitchFamily="34" charset="0"/>
              </a:rPr>
              <a:t>Publicaciones y conferencias en el país y en el extranjero.</a:t>
            </a:r>
          </a:p>
          <a:p>
            <a:endParaRPr lang="es-AR" dirty="0">
              <a:latin typeface="Calibri" panose="020F0502020204030204" pitchFamily="34" charset="0"/>
              <a:cs typeface="Calibri" panose="020F0502020204030204" pitchFamily="34" charset="0"/>
            </a:endParaRPr>
          </a:p>
          <a:p>
            <a:r>
              <a:rPr lang="es-AR" sz="2400" b="1" dirty="0">
                <a:solidFill>
                  <a:srgbClr val="996633"/>
                </a:solidFill>
                <a:latin typeface="Calibri" panose="020F0502020204030204" pitchFamily="34" charset="0"/>
                <a:cs typeface="Calibri" panose="020F0502020204030204" pitchFamily="34" charset="0"/>
              </a:rPr>
              <a:t>Casanova, Marcelo</a:t>
            </a:r>
            <a:endParaRPr lang="es-AR" sz="2400" dirty="0">
              <a:solidFill>
                <a:srgbClr val="996633"/>
              </a:solidFill>
              <a:latin typeface="Calibri" panose="020F0502020204030204" pitchFamily="34" charset="0"/>
              <a:cs typeface="Calibri" panose="020F0502020204030204" pitchFamily="34" charset="0"/>
            </a:endParaRPr>
          </a:p>
          <a:p>
            <a:pPr marL="171450" indent="-171450">
              <a:buClr>
                <a:srgbClr val="996633"/>
              </a:buClr>
              <a:buFont typeface="Arial" panose="020B0604020202020204" pitchFamily="34" charset="0"/>
              <a:buChar char="•"/>
            </a:pPr>
            <a:r>
              <a:rPr lang="es-ES" dirty="0">
                <a:latin typeface="Calibri" panose="020F0502020204030204" pitchFamily="34" charset="0"/>
                <a:cs typeface="Calibri" panose="020F0502020204030204" pitchFamily="34" charset="0"/>
              </a:rPr>
              <a:t>Abogado.</a:t>
            </a:r>
          </a:p>
          <a:p>
            <a:pPr marL="171450" indent="-171450" fontAlgn="base">
              <a:buClr>
                <a:srgbClr val="996633"/>
              </a:buClr>
              <a:buFont typeface="Arial" panose="020B0604020202020204" pitchFamily="34" charset="0"/>
              <a:buChar char="•"/>
            </a:pPr>
            <a:r>
              <a:rPr lang="es-ES" dirty="0">
                <a:latin typeface="Calibri" panose="020F0502020204030204" pitchFamily="34" charset="0"/>
                <a:cs typeface="Calibri" panose="020F0502020204030204" pitchFamily="34" charset="0"/>
              </a:rPr>
              <a:t>Subgerente General de Área  y Subgerente General de Asuntos Legales e Infraestructura del Banco de la Provincia de Buenos Aires.</a:t>
            </a:r>
            <a:endParaRPr lang="es-ES" i="1" dirty="0">
              <a:latin typeface="Calibri" panose="020F0502020204030204" pitchFamily="34" charset="0"/>
              <a:cs typeface="Calibri" panose="020F0502020204030204" pitchFamily="34" charset="0"/>
            </a:endParaRPr>
          </a:p>
          <a:p>
            <a:pPr marL="171450" indent="-171450">
              <a:buClr>
                <a:srgbClr val="996633"/>
              </a:buClr>
              <a:buFont typeface="Arial" panose="020B0604020202020204" pitchFamily="34" charset="0"/>
              <a:buChar char="•"/>
            </a:pPr>
            <a:r>
              <a:rPr lang="es-ES" dirty="0">
                <a:latin typeface="Calibri" panose="020F0502020204030204" pitchFamily="34" charset="0"/>
                <a:cs typeface="Calibri" panose="020F0502020204030204" pitchFamily="34" charset="0"/>
              </a:rPr>
              <a:t>Consultoría y Capacitación en Prevención del Lavado de Dinero y del Financiamiento del Terrorismo.</a:t>
            </a:r>
          </a:p>
        </p:txBody>
      </p:sp>
      <p:sp>
        <p:nvSpPr>
          <p:cNvPr id="9" name="CuadroTexto 8">
            <a:extLst>
              <a:ext uri="{FF2B5EF4-FFF2-40B4-BE49-F238E27FC236}">
                <a16:creationId xmlns:a16="http://schemas.microsoft.com/office/drawing/2014/main" id="{5A55C89D-FD65-6BF7-3FA0-2E0DB819A07D}"/>
              </a:ext>
            </a:extLst>
          </p:cNvPr>
          <p:cNvSpPr txBox="1"/>
          <p:nvPr/>
        </p:nvSpPr>
        <p:spPr>
          <a:xfrm>
            <a:off x="657924" y="1810036"/>
            <a:ext cx="2622830" cy="523220"/>
          </a:xfrm>
          <a:prstGeom prst="rect">
            <a:avLst/>
          </a:prstGeom>
          <a:noFill/>
        </p:spPr>
        <p:txBody>
          <a:bodyPr wrap="square">
            <a:spAutoFit/>
          </a:bodyPr>
          <a:lstStyle/>
          <a:p>
            <a:r>
              <a:rPr lang="es-AR" sz="2800" b="1" dirty="0">
                <a:solidFill>
                  <a:schemeClr val="accent1"/>
                </a:solidFill>
                <a:latin typeface="Calibri" panose="020F0502020204030204" pitchFamily="34" charset="0"/>
                <a:cs typeface="Calibri" panose="020F0502020204030204" pitchFamily="34" charset="0"/>
              </a:rPr>
              <a:t>Cuerpo docente</a:t>
            </a:r>
            <a:endParaRPr lang="es-AR" sz="2800" dirty="0">
              <a:solidFill>
                <a:schemeClr val="accent1"/>
              </a:solidFill>
            </a:endParaRPr>
          </a:p>
        </p:txBody>
      </p:sp>
      <p:sp>
        <p:nvSpPr>
          <p:cNvPr id="2" name="Rectángulo 1">
            <a:extLst>
              <a:ext uri="{FF2B5EF4-FFF2-40B4-BE49-F238E27FC236}">
                <a16:creationId xmlns:a16="http://schemas.microsoft.com/office/drawing/2014/main" id="{D6D5687A-3AF8-5E88-223C-E6ACFDFB9FE2}"/>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3" name="Imagen 2">
            <a:extLst>
              <a:ext uri="{FF2B5EF4-FFF2-40B4-BE49-F238E27FC236}">
                <a16:creationId xmlns:a16="http://schemas.microsoft.com/office/drawing/2014/main" id="{56955850-EC36-F74F-AE72-E5906DDFE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095" y="4111377"/>
            <a:ext cx="1582602" cy="164406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726644A4-8977-1F3E-5506-AFF09BDF5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095" y="7355938"/>
            <a:ext cx="1582602" cy="162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7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673B5B8-F4C0-77BE-D0BD-3FABF2C3BFA6}"/>
              </a:ext>
            </a:extLst>
          </p:cNvPr>
          <p:cNvSpPr/>
          <p:nvPr/>
        </p:nvSpPr>
        <p:spPr>
          <a:xfrm>
            <a:off x="-2" y="11020548"/>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0467DE06-BEBE-F6C7-C0E5-ECB6BD591539}"/>
              </a:ext>
            </a:extLst>
          </p:cNvPr>
          <p:cNvSpPr txBox="1"/>
          <p:nvPr/>
        </p:nvSpPr>
        <p:spPr>
          <a:xfrm>
            <a:off x="685632" y="2185472"/>
            <a:ext cx="6077118" cy="1015663"/>
          </a:xfrm>
          <a:prstGeom prst="rect">
            <a:avLst/>
          </a:prstGeom>
          <a:noFill/>
        </p:spPr>
        <p:txBody>
          <a:bodyPr wrap="square">
            <a:spAutoFit/>
          </a:bodyPr>
          <a:lstStyle/>
          <a:p>
            <a:r>
              <a:rPr lang="es-AR" dirty="0"/>
              <a:t>• </a:t>
            </a:r>
            <a:r>
              <a:rPr lang="es-AR" sz="2000" dirty="0">
                <a:latin typeface="Calibri" panose="020F0502020204030204" pitchFamily="34" charset="0"/>
                <a:cs typeface="Calibri" panose="020F0502020204030204" pitchFamily="34" charset="0"/>
              </a:rPr>
              <a:t>Completar la solicitud de Admisión. </a:t>
            </a:r>
          </a:p>
          <a:p>
            <a:r>
              <a:rPr lang="es-AR" sz="2000" dirty="0">
                <a:latin typeface="Calibri" panose="020F0502020204030204" pitchFamily="34" charset="0"/>
                <a:cs typeface="Calibri" panose="020F0502020204030204" pitchFamily="34" charset="0"/>
              </a:rPr>
              <a:t>• Presentar Currículum Vitae.</a:t>
            </a:r>
          </a:p>
          <a:p>
            <a:r>
              <a:rPr lang="es-AR" sz="2000" dirty="0">
                <a:latin typeface="Calibri" panose="020F0502020204030204" pitchFamily="34" charset="0"/>
                <a:cs typeface="Calibri" panose="020F0502020204030204" pitchFamily="34" charset="0"/>
              </a:rPr>
              <a:t>• Entrevista de admisión, en caso de ser requerida.</a:t>
            </a:r>
          </a:p>
        </p:txBody>
      </p:sp>
      <p:sp>
        <p:nvSpPr>
          <p:cNvPr id="16" name="CuadroTexto 15">
            <a:extLst>
              <a:ext uri="{FF2B5EF4-FFF2-40B4-BE49-F238E27FC236}">
                <a16:creationId xmlns:a16="http://schemas.microsoft.com/office/drawing/2014/main" id="{CA2B2BC4-8A34-9B41-B31E-2FAF9D700C32}"/>
              </a:ext>
            </a:extLst>
          </p:cNvPr>
          <p:cNvSpPr txBox="1"/>
          <p:nvPr/>
        </p:nvSpPr>
        <p:spPr>
          <a:xfrm>
            <a:off x="685632" y="1583071"/>
            <a:ext cx="3695867"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Requisitos de Admisión </a:t>
            </a:r>
            <a:endParaRPr lang="es-AR" sz="2800" dirty="0"/>
          </a:p>
        </p:txBody>
      </p:sp>
      <p:sp>
        <p:nvSpPr>
          <p:cNvPr id="18" name="CuadroTexto 17">
            <a:extLst>
              <a:ext uri="{FF2B5EF4-FFF2-40B4-BE49-F238E27FC236}">
                <a16:creationId xmlns:a16="http://schemas.microsoft.com/office/drawing/2014/main" id="{DA505630-6D99-6AB9-AAF5-591B33C8926B}"/>
              </a:ext>
            </a:extLst>
          </p:cNvPr>
          <p:cNvSpPr txBox="1"/>
          <p:nvPr/>
        </p:nvSpPr>
        <p:spPr>
          <a:xfrm>
            <a:off x="685632" y="4176566"/>
            <a:ext cx="7848768" cy="707886"/>
          </a:xfrm>
          <a:prstGeom prst="rect">
            <a:avLst/>
          </a:prstGeom>
          <a:noFill/>
        </p:spPr>
        <p:txBody>
          <a:bodyPr wrap="square">
            <a:spAutoFit/>
          </a:bodyPr>
          <a:lstStyle/>
          <a:p>
            <a:r>
              <a:rPr lang="es-AR" sz="2000" dirty="0">
                <a:latin typeface="Calibri" panose="020F0502020204030204" pitchFamily="34" charset="0"/>
                <a:cs typeface="Calibri" panose="020F0502020204030204" pitchFamily="34" charset="0"/>
              </a:rPr>
              <a:t>Quienes cumplan con el 75% de asistencia al programa,</a:t>
            </a:r>
          </a:p>
          <a:p>
            <a:r>
              <a:rPr lang="es-AR" sz="2000" dirty="0">
                <a:latin typeface="Calibri" panose="020F0502020204030204" pitchFamily="34" charset="0"/>
                <a:cs typeface="Calibri" panose="020F0502020204030204" pitchFamily="34" charset="0"/>
              </a:rPr>
              <a:t>recibirán su certificado </a:t>
            </a:r>
            <a:r>
              <a:rPr lang="es-AR" sz="2000">
                <a:latin typeface="Calibri" panose="020F0502020204030204" pitchFamily="34" charset="0"/>
                <a:cs typeface="Calibri" panose="020F0502020204030204" pitchFamily="34" charset="0"/>
              </a:rPr>
              <a:t>de Participación.</a:t>
            </a:r>
            <a:endParaRPr lang="es-AR" sz="2000" dirty="0">
              <a:latin typeface="Calibri" panose="020F0502020204030204" pitchFamily="34" charset="0"/>
              <a:cs typeface="Calibri" panose="020F0502020204030204" pitchFamily="34" charset="0"/>
            </a:endParaRPr>
          </a:p>
        </p:txBody>
      </p:sp>
      <p:sp>
        <p:nvSpPr>
          <p:cNvPr id="21" name="CuadroTexto 20">
            <a:extLst>
              <a:ext uri="{FF2B5EF4-FFF2-40B4-BE49-F238E27FC236}">
                <a16:creationId xmlns:a16="http://schemas.microsoft.com/office/drawing/2014/main" id="{C1AD7529-4AEC-F951-63FA-38F344531AD7}"/>
              </a:ext>
            </a:extLst>
          </p:cNvPr>
          <p:cNvSpPr txBox="1"/>
          <p:nvPr/>
        </p:nvSpPr>
        <p:spPr>
          <a:xfrm>
            <a:off x="685632" y="5225421"/>
            <a:ext cx="5562768"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Valor y forma de pago del programa</a:t>
            </a:r>
            <a:endParaRPr lang="es-AR" sz="2800" dirty="0"/>
          </a:p>
        </p:txBody>
      </p:sp>
      <p:pic>
        <p:nvPicPr>
          <p:cNvPr id="24" name="Imagen 23">
            <a:extLst>
              <a:ext uri="{FF2B5EF4-FFF2-40B4-BE49-F238E27FC236}">
                <a16:creationId xmlns:a16="http://schemas.microsoft.com/office/drawing/2014/main" id="{1680BC8B-9739-10EF-65D3-418BA215A0B8}"/>
              </a:ext>
            </a:extLst>
          </p:cNvPr>
          <p:cNvPicPr>
            <a:picLocks noChangeAspect="1"/>
          </p:cNvPicPr>
          <p:nvPr/>
        </p:nvPicPr>
        <p:blipFill>
          <a:blip r:embed="rId3"/>
          <a:stretch>
            <a:fillRect/>
          </a:stretch>
        </p:blipFill>
        <p:spPr>
          <a:xfrm>
            <a:off x="7058023" y="9483856"/>
            <a:ext cx="2076450" cy="1250873"/>
          </a:xfrm>
          <a:prstGeom prst="rect">
            <a:avLst/>
          </a:prstGeom>
        </p:spPr>
      </p:pic>
      <p:sp>
        <p:nvSpPr>
          <p:cNvPr id="2" name="Rectángulo 1">
            <a:extLst>
              <a:ext uri="{FF2B5EF4-FFF2-40B4-BE49-F238E27FC236}">
                <a16:creationId xmlns:a16="http://schemas.microsoft.com/office/drawing/2014/main" id="{86F50D01-136F-B9FA-82A4-D673B683572E}"/>
              </a:ext>
            </a:extLst>
          </p:cNvPr>
          <p:cNvSpPr/>
          <p:nvPr/>
        </p:nvSpPr>
        <p:spPr>
          <a:xfrm>
            <a:off x="-4598" y="858552"/>
            <a:ext cx="9139074" cy="261610"/>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 name="Rectángulo 2">
            <a:extLst>
              <a:ext uri="{FF2B5EF4-FFF2-40B4-BE49-F238E27FC236}">
                <a16:creationId xmlns:a16="http://schemas.microsoft.com/office/drawing/2014/main" id="{E728CAF6-5DD8-F338-BEAF-1A3EC59E3DD0}"/>
              </a:ext>
            </a:extLst>
          </p:cNvPr>
          <p:cNvSpPr/>
          <p:nvPr/>
        </p:nvSpPr>
        <p:spPr>
          <a:xfrm>
            <a:off x="-1" y="0"/>
            <a:ext cx="9134475" cy="858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a:extLst>
              <a:ext uri="{FF2B5EF4-FFF2-40B4-BE49-F238E27FC236}">
                <a16:creationId xmlns:a16="http://schemas.microsoft.com/office/drawing/2014/main" id="{918215F1-E1D1-B779-4243-1D7C7FAD7378}"/>
              </a:ext>
            </a:extLst>
          </p:cNvPr>
          <p:cNvSpPr txBox="1"/>
          <p:nvPr/>
        </p:nvSpPr>
        <p:spPr>
          <a:xfrm>
            <a:off x="685632" y="3523034"/>
            <a:ext cx="4591050"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Condiciones de Certificación</a:t>
            </a:r>
            <a:endParaRPr lang="es-AR" sz="2800" dirty="0"/>
          </a:p>
        </p:txBody>
      </p:sp>
      <p:sp>
        <p:nvSpPr>
          <p:cNvPr id="7" name="CuadroTexto 6">
            <a:extLst>
              <a:ext uri="{FF2B5EF4-FFF2-40B4-BE49-F238E27FC236}">
                <a16:creationId xmlns:a16="http://schemas.microsoft.com/office/drawing/2014/main" id="{22312645-3951-7426-7FAF-39D1F52D5BF3}"/>
              </a:ext>
            </a:extLst>
          </p:cNvPr>
          <p:cNvSpPr txBox="1"/>
          <p:nvPr/>
        </p:nvSpPr>
        <p:spPr>
          <a:xfrm>
            <a:off x="685632" y="5678373"/>
            <a:ext cx="7848767" cy="4154984"/>
          </a:xfrm>
          <a:prstGeom prst="rect">
            <a:avLst/>
          </a:prstGeom>
          <a:noFill/>
        </p:spPr>
        <p:txBody>
          <a:bodyPr wrap="square">
            <a:spAutoFit/>
          </a:bodyPr>
          <a:lstStyle/>
          <a:p>
            <a:endParaRPr lang="es-ES" altLang="es-AR" sz="2000" b="1" dirty="0">
              <a:latin typeface="Segoe UI" panose="020B0502040204020203" pitchFamily="34" charset="0"/>
              <a:cs typeface="Segoe UI" panose="020B0502040204020203" pitchFamily="34" charset="0"/>
            </a:endParaRPr>
          </a:p>
          <a:p>
            <a:r>
              <a:rPr lang="es-AR" altLang="es-AR" sz="2000" b="1" dirty="0" err="1">
                <a:latin typeface="Segoe UI" panose="020B0502040204020203" pitchFamily="34" charset="0"/>
                <a:cs typeface="Segoe UI" panose="020B0502040204020203" pitchFamily="34" charset="0"/>
              </a:rPr>
              <a:t>Consultá</a:t>
            </a:r>
            <a:r>
              <a:rPr lang="es-AR" altLang="es-AR" sz="2000" b="1">
                <a:latin typeface="Segoe UI" panose="020B0502040204020203" pitchFamily="34" charset="0"/>
                <a:cs typeface="Segoe UI" panose="020B0502040204020203" pitchFamily="34" charset="0"/>
              </a:rPr>
              <a:t> </a:t>
            </a:r>
            <a:r>
              <a:rPr lang="es-AR" altLang="es-AR" sz="2000" b="1">
                <a:latin typeface="Segoe UI" panose="020B0502040204020203" pitchFamily="34" charset="0"/>
                <a:cs typeface="Segoe UI" panose="020B0502040204020203" pitchFamily="34" charset="0"/>
                <a:hlinkClick r:id="rId4"/>
              </a:rPr>
              <a:t>acá</a:t>
            </a:r>
            <a:endParaRPr lang="es-AR" altLang="es-AR" sz="2000" b="1" dirty="0">
              <a:latin typeface="Segoe UI" panose="020B0502040204020203" pitchFamily="34" charset="0"/>
              <a:cs typeface="Segoe UI" panose="020B0502040204020203" pitchFamily="34" charset="0"/>
            </a:endParaRPr>
          </a:p>
          <a:p>
            <a:endParaRPr lang="es-AR" sz="2000" b="1" dirty="0">
              <a:effectLst/>
              <a:latin typeface="Segoe UI" panose="020B0502040204020203" pitchFamily="34" charset="0"/>
              <a:ea typeface="Times New Roman" panose="02020603050405020304" pitchFamily="18" charset="0"/>
              <a:cs typeface="Segoe UI" panose="020B0502040204020203" pitchFamily="34" charset="0"/>
            </a:endParaRPr>
          </a:p>
          <a:p>
            <a:endParaRPr lang="es-AR" sz="2000" b="1" dirty="0">
              <a:latin typeface="Segoe UI" panose="020B0502040204020203" pitchFamily="34" charset="0"/>
              <a:ea typeface="Times New Roman" panose="02020603050405020304" pitchFamily="18" charset="0"/>
              <a:cs typeface="Segoe UI" panose="020B0502040204020203" pitchFamily="34" charset="0"/>
            </a:endParaRPr>
          </a:p>
          <a:p>
            <a:endParaRPr lang="es-AR" sz="2400" dirty="0">
              <a:effectLst/>
              <a:ea typeface="Times New Roman" panose="02020603050405020304" pitchFamily="18" charset="0"/>
            </a:endParaRPr>
          </a:p>
          <a:p>
            <a:r>
              <a:rPr lang="es-AR" sz="2000" b="1" dirty="0">
                <a:latin typeface="Calibri" panose="020F0502020204030204" pitchFamily="34" charset="0"/>
                <a:cs typeface="Calibri" panose="020F0502020204030204" pitchFamily="34" charset="0"/>
              </a:rPr>
              <a:t>                     </a:t>
            </a:r>
          </a:p>
          <a:p>
            <a:r>
              <a:rPr lang="es-AR" sz="2000" b="1" i="1" dirty="0">
                <a:latin typeface="Calibri" panose="020F0502020204030204" pitchFamily="34" charset="0"/>
                <a:cs typeface="Calibri" panose="020F0502020204030204" pitchFamily="34" charset="0"/>
              </a:rPr>
              <a:t>Cursos y programas que no constituyen carreras de </a:t>
            </a:r>
          </a:p>
          <a:p>
            <a:r>
              <a:rPr lang="es-AR" sz="2000" b="1" i="1" dirty="0">
                <a:latin typeface="Calibri" panose="020F0502020204030204" pitchFamily="34" charset="0"/>
                <a:cs typeface="Calibri" panose="020F0502020204030204" pitchFamily="34" charset="0"/>
              </a:rPr>
              <a:t>posgrado en los términos del Art. 39 de la Ley de Educación </a:t>
            </a:r>
          </a:p>
          <a:p>
            <a:r>
              <a:rPr lang="es-AR" sz="2000" b="1" i="1" dirty="0">
                <a:latin typeface="Calibri" panose="020F0502020204030204" pitchFamily="34" charset="0"/>
                <a:cs typeface="Calibri" panose="020F0502020204030204" pitchFamily="34" charset="0"/>
              </a:rPr>
              <a:t>Superior </a:t>
            </a:r>
            <a:r>
              <a:rPr lang="es-AR" sz="2000" b="1" i="1" dirty="0" err="1">
                <a:latin typeface="Calibri" panose="020F0502020204030204" pitchFamily="34" charset="0"/>
                <a:cs typeface="Calibri" panose="020F0502020204030204" pitchFamily="34" charset="0"/>
              </a:rPr>
              <a:t>Nº</a:t>
            </a:r>
            <a:r>
              <a:rPr lang="es-AR" sz="2000" b="1" i="1" dirty="0">
                <a:latin typeface="Calibri" panose="020F0502020204030204" pitchFamily="34" charset="0"/>
                <a:cs typeface="Calibri" panose="020F0502020204030204" pitchFamily="34" charset="0"/>
              </a:rPr>
              <a:t> 24.521 y de la Resolución Ministerial 160/11</a:t>
            </a:r>
          </a:p>
          <a:p>
            <a:endParaRPr lang="es-AR" sz="2000" dirty="0">
              <a:latin typeface="Calibri" panose="020F0502020204030204" pitchFamily="34" charset="0"/>
              <a:ea typeface="Calibri"/>
              <a:cs typeface="Calibri" panose="020F0502020204030204" pitchFamily="34" charset="0"/>
            </a:endParaRPr>
          </a:p>
          <a:p>
            <a:r>
              <a:rPr lang="es-AR" sz="2000" b="1" i="1" dirty="0">
                <a:latin typeface="Calibri" panose="020F0502020204030204" pitchFamily="34" charset="0"/>
                <a:ea typeface="Calibri"/>
                <a:cs typeface="Calibri" panose="020F0502020204030204" pitchFamily="34" charset="0"/>
              </a:rPr>
              <a:t>La Universidad se reserva el derecho de realizar los cambios </a:t>
            </a:r>
            <a:endParaRPr lang="en-US" sz="2000" dirty="0">
              <a:latin typeface="Calibri" panose="020F0502020204030204" pitchFamily="34" charset="0"/>
              <a:ea typeface="Calibri"/>
              <a:cs typeface="Calibri" panose="020F0502020204030204" pitchFamily="34" charset="0"/>
            </a:endParaRPr>
          </a:p>
          <a:p>
            <a:r>
              <a:rPr lang="es-AR" sz="2000" b="1" i="1" dirty="0">
                <a:latin typeface="Calibri" panose="020F0502020204030204" pitchFamily="34" charset="0"/>
                <a:ea typeface="Calibri"/>
                <a:cs typeface="Calibri" panose="020F0502020204030204" pitchFamily="34" charset="0"/>
              </a:rPr>
              <a:t>que considere necesarios respecto de fechas, docentes </a:t>
            </a:r>
            <a:endParaRPr lang="en-US" sz="2000" dirty="0">
              <a:latin typeface="Calibri" panose="020F0502020204030204" pitchFamily="34" charset="0"/>
              <a:ea typeface="Calibri"/>
              <a:cs typeface="Calibri" panose="020F0502020204030204" pitchFamily="34" charset="0"/>
            </a:endParaRPr>
          </a:p>
          <a:p>
            <a:r>
              <a:rPr lang="es-AR" sz="2000" b="1" i="1" dirty="0">
                <a:latin typeface="Calibri" panose="020F0502020204030204" pitchFamily="34" charset="0"/>
                <a:ea typeface="Calibri"/>
                <a:cs typeface="Calibri" panose="020F0502020204030204" pitchFamily="34" charset="0"/>
              </a:rPr>
              <a:t>y aranceles.</a:t>
            </a:r>
            <a:endParaRPr lang="es-AR" sz="2000" dirty="0"/>
          </a:p>
        </p:txBody>
      </p:sp>
    </p:spTree>
    <p:extLst>
      <p:ext uri="{BB962C8B-B14F-4D97-AF65-F5344CB8AC3E}">
        <p14:creationId xmlns:p14="http://schemas.microsoft.com/office/powerpoint/2010/main" val="306290663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8cdef4-da52-4d41-920c-853d370a58ea">
      <Terms xmlns="http://schemas.microsoft.com/office/infopath/2007/PartnerControls"/>
    </lcf76f155ced4ddcb4097134ff3c332f>
    <TaxCatchAll xmlns="0a33a346-3f91-49d3-b983-37ebbe1b09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760A1D2FEAD094AA75BD295D19E8CA5" ma:contentTypeVersion="14" ma:contentTypeDescription="Crear nuevo documento." ma:contentTypeScope="" ma:versionID="a10683994077d5290206b848d3d565f3">
  <xsd:schema xmlns:xsd="http://www.w3.org/2001/XMLSchema" xmlns:xs="http://www.w3.org/2001/XMLSchema" xmlns:p="http://schemas.microsoft.com/office/2006/metadata/properties" xmlns:ns2="788cdef4-da52-4d41-920c-853d370a58ea" xmlns:ns3="0a33a346-3f91-49d3-b983-37ebbe1b09b3" targetNamespace="http://schemas.microsoft.com/office/2006/metadata/properties" ma:root="true" ma:fieldsID="d31abcb0f6c915c798b716e450e64f35" ns2:_="" ns3:_="">
    <xsd:import namespace="788cdef4-da52-4d41-920c-853d370a58ea"/>
    <xsd:import namespace="0a33a346-3f91-49d3-b983-37ebbe1b09b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cdef4-da52-4d41-920c-853d370a58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480f935f-056e-43d0-a9c3-6f0a0280ba7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33a346-3f91-49d3-b983-37ebbe1b09b3"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4eff6006-ff6a-4123-9d8b-d0048ee9c860}" ma:internalName="TaxCatchAll" ma:showField="CatchAllData" ma:web="0a33a346-3f91-49d3-b983-37ebbe1b09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DDE2D5-64B5-4EF2-80E2-72BEFB96CD45}">
  <ds:schemaRefs>
    <ds:schemaRef ds:uri="http://purl.org/dc/dcmitype/"/>
    <ds:schemaRef ds:uri="http://schemas.microsoft.com/office/2006/documentManagement/types"/>
    <ds:schemaRef ds:uri="http://purl.org/dc/elements/1.1/"/>
    <ds:schemaRef ds:uri="7e01fb0f-ccb5-4051-8374-ecd5be16a00b"/>
    <ds:schemaRef ds:uri="http://schemas.microsoft.com/office/2006/metadata/properties"/>
    <ds:schemaRef ds:uri="183e0eb7-3a07-4100-a50c-4070f7445353"/>
    <ds:schemaRef ds:uri="http://purl.org/dc/terms/"/>
    <ds:schemaRef ds:uri="http://www.w3.org/XML/1998/namespace"/>
    <ds:schemaRef ds:uri="http://schemas.microsoft.com/office/infopath/2007/PartnerControls"/>
    <ds:schemaRef ds:uri="http://schemas.openxmlformats.org/package/2006/metadata/core-properties"/>
    <ds:schemaRef ds:uri="788cdef4-da52-4d41-920c-853d370a58ea"/>
    <ds:schemaRef ds:uri="0a33a346-3f91-49d3-b983-37ebbe1b09b3"/>
  </ds:schemaRefs>
</ds:datastoreItem>
</file>

<file path=customXml/itemProps2.xml><?xml version="1.0" encoding="utf-8"?>
<ds:datastoreItem xmlns:ds="http://schemas.openxmlformats.org/officeDocument/2006/customXml" ds:itemID="{F43F41CF-C4B0-4BFC-9604-B9D9F0F75B9D}">
  <ds:schemaRefs>
    <ds:schemaRef ds:uri="http://schemas.microsoft.com/sharepoint/v3/contenttype/forms"/>
  </ds:schemaRefs>
</ds:datastoreItem>
</file>

<file path=customXml/itemProps3.xml><?xml version="1.0" encoding="utf-8"?>
<ds:datastoreItem xmlns:ds="http://schemas.openxmlformats.org/officeDocument/2006/customXml" ds:itemID="{010D7BA8-2904-4D32-B10B-9D0DE9CDC9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cdef4-da52-4d41-920c-853d370a58ea"/>
    <ds:schemaRef ds:uri="0a33a346-3f91-49d3-b983-37ebbe1b0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5009</TotalTime>
  <Words>1206</Words>
  <Application>Microsoft Office PowerPoint</Application>
  <PresentationFormat>Ledger Paper (11x17 in)</PresentationFormat>
  <Paragraphs>88</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LOPEZ LEONEL NICOLAS</dc:creator>
  <cp:lastModifiedBy>Perez Pontieri Rosana Silvia</cp:lastModifiedBy>
  <cp:revision>31</cp:revision>
  <dcterms:created xsi:type="dcterms:W3CDTF">2024-04-24T19:45:27Z</dcterms:created>
  <dcterms:modified xsi:type="dcterms:W3CDTF">2026-06-11T18:41:17Z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0x0101009760A1D2FEAD094AA75BD295D19E8CA5</vt:lpwstr>
  </property>
  <property fmtid="{D5CDD505-2E9C-101B-9397-08002B2CF9AE}" pid="3" name="MediaServiceImageTags">
    <vt:lpwstr/>
  </property>
</Properties>
</file>