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8"/>
  </p:notesMasterIdLst>
  <p:sldIdLst>
    <p:sldId id="256" r:id="rId5"/>
    <p:sldId id="257" r:id="rId6"/>
    <p:sldId id="273" r:id="rId7"/>
    <p:sldId id="258" r:id="rId8"/>
    <p:sldId id="264" r:id="rId9"/>
    <p:sldId id="269" r:id="rId10"/>
    <p:sldId id="274" r:id="rId11"/>
    <p:sldId id="275" r:id="rId12"/>
    <p:sldId id="276" r:id="rId13"/>
    <p:sldId id="277" r:id="rId14"/>
    <p:sldId id="260" r:id="rId15"/>
    <p:sldId id="272" r:id="rId16"/>
    <p:sldId id="271" r:id="rId17"/>
  </p:sldIdLst>
  <p:sldSz cx="9134475" cy="12179300" type="ledg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156082"/>
    <a:srgbClr val="A2A467"/>
    <a:srgbClr val="0C3F60"/>
    <a:srgbClr val="003296"/>
    <a:srgbClr val="002060"/>
    <a:srgbClr val="FF8B8B"/>
    <a:srgbClr val="8FDFE7"/>
    <a:srgbClr val="FFFF99"/>
    <a:srgbClr val="CAD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472361-68F9-4BDD-BFE8-3C8298BC2A2C}" v="9" dt="2026-06-02T21:32:58.39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1457" autoAdjust="0"/>
  </p:normalViewPr>
  <p:slideViewPr>
    <p:cSldViewPr snapToGrid="0">
      <p:cViewPr varScale="1">
        <p:scale>
          <a:sx n="33" d="100"/>
          <a:sy n="33" d="100"/>
        </p:scale>
        <p:origin x="2568"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0B333-72D7-44F9-8A96-77407DA5516D}" type="datetimeFigureOut">
              <a:rPr lang="es-AR" smtClean="0"/>
              <a:t>11/6/2026</a:t>
            </a:fld>
            <a:endParaRPr lang="es-AR"/>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E1AC8-E019-44AA-B492-A21053D4E5E5}" type="slidenum">
              <a:rPr lang="es-AR" smtClean="0"/>
              <a:t>‹#›</a:t>
            </a:fld>
            <a:endParaRPr lang="es-AR"/>
          </a:p>
        </p:txBody>
      </p:sp>
    </p:spTree>
    <p:extLst>
      <p:ext uri="{BB962C8B-B14F-4D97-AF65-F5344CB8AC3E}">
        <p14:creationId xmlns:p14="http://schemas.microsoft.com/office/powerpoint/2010/main" val="414656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7E1AC8-E019-44AA-B492-A21053D4E5E5}" type="slidenum">
              <a:rPr lang="es-AR" smtClean="0"/>
              <a:t>1</a:t>
            </a:fld>
            <a:endParaRPr lang="es-AR"/>
          </a:p>
        </p:txBody>
      </p:sp>
    </p:spTree>
    <p:extLst>
      <p:ext uri="{BB962C8B-B14F-4D97-AF65-F5344CB8AC3E}">
        <p14:creationId xmlns:p14="http://schemas.microsoft.com/office/powerpoint/2010/main" val="322814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086" y="1993233"/>
            <a:ext cx="7764304" cy="4240201"/>
          </a:xfrm>
        </p:spPr>
        <p:txBody>
          <a:bodyPr anchor="b"/>
          <a:lstStyle>
            <a:lvl1pPr algn="ctr">
              <a:defRPr sz="599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1810" y="6396953"/>
            <a:ext cx="6850856" cy="2940511"/>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90213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15305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6859" y="648435"/>
            <a:ext cx="1969621" cy="1032139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7995" y="648435"/>
            <a:ext cx="5794683" cy="1032139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23158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354930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238" y="3036371"/>
            <a:ext cx="7878485" cy="5066250"/>
          </a:xfrm>
        </p:spPr>
        <p:txBody>
          <a:bodyPr anchor="b"/>
          <a:lstStyle>
            <a:lvl1pPr>
              <a:defRPr sz="599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238" y="8150549"/>
            <a:ext cx="7878485" cy="2664221"/>
          </a:xfrm>
        </p:spPr>
        <p:txBody>
          <a:bodyPr/>
          <a:lstStyle>
            <a:lvl1pPr marL="0" indent="0">
              <a:buNone/>
              <a:defRPr sz="2398">
                <a:solidFill>
                  <a:schemeClr val="tx1">
                    <a:tint val="82000"/>
                  </a:schemeClr>
                </a:solidFill>
              </a:defRPr>
            </a:lvl1pPr>
            <a:lvl2pPr marL="456743" indent="0">
              <a:buNone/>
              <a:defRPr sz="1998">
                <a:solidFill>
                  <a:schemeClr val="tx1">
                    <a:tint val="82000"/>
                  </a:schemeClr>
                </a:solidFill>
              </a:defRPr>
            </a:lvl2pPr>
            <a:lvl3pPr marL="913486" indent="0">
              <a:buNone/>
              <a:defRPr sz="1798">
                <a:solidFill>
                  <a:schemeClr val="tx1">
                    <a:tint val="82000"/>
                  </a:schemeClr>
                </a:solidFill>
              </a:defRPr>
            </a:lvl3pPr>
            <a:lvl4pPr marL="1370228" indent="0">
              <a:buNone/>
              <a:defRPr sz="1598">
                <a:solidFill>
                  <a:schemeClr val="tx1">
                    <a:tint val="82000"/>
                  </a:schemeClr>
                </a:solidFill>
              </a:defRPr>
            </a:lvl4pPr>
            <a:lvl5pPr marL="1826971" indent="0">
              <a:buNone/>
              <a:defRPr sz="1598">
                <a:solidFill>
                  <a:schemeClr val="tx1">
                    <a:tint val="82000"/>
                  </a:schemeClr>
                </a:solidFill>
              </a:defRPr>
            </a:lvl5pPr>
            <a:lvl6pPr marL="2283714" indent="0">
              <a:buNone/>
              <a:defRPr sz="1598">
                <a:solidFill>
                  <a:schemeClr val="tx1">
                    <a:tint val="82000"/>
                  </a:schemeClr>
                </a:solidFill>
              </a:defRPr>
            </a:lvl6pPr>
            <a:lvl7pPr marL="2740457" indent="0">
              <a:buNone/>
              <a:defRPr sz="1598">
                <a:solidFill>
                  <a:schemeClr val="tx1">
                    <a:tint val="82000"/>
                  </a:schemeClr>
                </a:solidFill>
              </a:defRPr>
            </a:lvl7pPr>
            <a:lvl8pPr marL="3197200" indent="0">
              <a:buNone/>
              <a:defRPr sz="1598">
                <a:solidFill>
                  <a:schemeClr val="tx1">
                    <a:tint val="82000"/>
                  </a:schemeClr>
                </a:solidFill>
              </a:defRPr>
            </a:lvl8pPr>
            <a:lvl9pPr marL="3653942" indent="0">
              <a:buNone/>
              <a:defRPr sz="1598">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75996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7995"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4328"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10264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185" y="648437"/>
            <a:ext cx="7878485" cy="23541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186" y="2985621"/>
            <a:ext cx="3864310"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4" name="Content Placeholder 3"/>
          <p:cNvSpPr>
            <a:spLocks noGrp="1"/>
          </p:cNvSpPr>
          <p:nvPr>
            <p:ph sz="half" idx="2"/>
          </p:nvPr>
        </p:nvSpPr>
        <p:spPr>
          <a:xfrm>
            <a:off x="629186" y="4448828"/>
            <a:ext cx="3864310"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4328" y="2985621"/>
            <a:ext cx="3883342"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6" name="Content Placeholder 5"/>
          <p:cNvSpPr>
            <a:spLocks noGrp="1"/>
          </p:cNvSpPr>
          <p:nvPr>
            <p:ph sz="quarter" idx="4"/>
          </p:nvPr>
        </p:nvSpPr>
        <p:spPr>
          <a:xfrm>
            <a:off x="4624328" y="4448828"/>
            <a:ext cx="3883342"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564C9A-2B7E-45F1-A48C-92C51C2F7C86}" type="datetimeFigureOut">
              <a:rPr lang="es-AR" smtClean="0"/>
              <a:t>11/6/2026</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406702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5564C9A-2B7E-45F1-A48C-92C51C2F7C86}" type="datetimeFigureOut">
              <a:rPr lang="es-AR" smtClean="0"/>
              <a:t>11/6/2026</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52929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64C9A-2B7E-45F1-A48C-92C51C2F7C86}" type="datetimeFigureOut">
              <a:rPr lang="es-AR" smtClean="0"/>
              <a:t>11/6/2026</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86099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3342" y="1753596"/>
            <a:ext cx="4624328" cy="8655197"/>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16716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3342" y="1753596"/>
            <a:ext cx="4624328" cy="8655197"/>
          </a:xfrm>
        </p:spPr>
        <p:txBody>
          <a:bodyPr anchor="t"/>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91924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95" y="648437"/>
            <a:ext cx="7878485" cy="23541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7995" y="3242175"/>
            <a:ext cx="7878485" cy="772765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7995" y="11288409"/>
            <a:ext cx="2055257" cy="648435"/>
          </a:xfrm>
          <a:prstGeom prst="rect">
            <a:avLst/>
          </a:prstGeom>
        </p:spPr>
        <p:txBody>
          <a:bodyPr vert="horz" lIns="91440" tIns="45720" rIns="91440" bIns="45720" rtlCol="0" anchor="ctr"/>
          <a:lstStyle>
            <a:lvl1pPr algn="l">
              <a:defRPr sz="1199">
                <a:solidFill>
                  <a:schemeClr val="tx1">
                    <a:tint val="82000"/>
                  </a:schemeClr>
                </a:solidFill>
              </a:defRPr>
            </a:lvl1pPr>
          </a:lstStyle>
          <a:p>
            <a:fld id="{95564C9A-2B7E-45F1-A48C-92C51C2F7C86}" type="datetimeFigureOut">
              <a:rPr lang="es-AR" smtClean="0"/>
              <a:t>11/6/2026</a:t>
            </a:fld>
            <a:endParaRPr lang="es-AR"/>
          </a:p>
        </p:txBody>
      </p:sp>
      <p:sp>
        <p:nvSpPr>
          <p:cNvPr id="5" name="Footer Placeholder 4"/>
          <p:cNvSpPr>
            <a:spLocks noGrp="1"/>
          </p:cNvSpPr>
          <p:nvPr>
            <p:ph type="ftr" sz="quarter" idx="3"/>
          </p:nvPr>
        </p:nvSpPr>
        <p:spPr>
          <a:xfrm>
            <a:off x="3025795" y="11288409"/>
            <a:ext cx="3082885" cy="648435"/>
          </a:xfrm>
          <a:prstGeom prst="rect">
            <a:avLst/>
          </a:prstGeom>
        </p:spPr>
        <p:txBody>
          <a:bodyPr vert="horz" lIns="91440" tIns="45720" rIns="91440" bIns="45720" rtlCol="0" anchor="ctr"/>
          <a:lstStyle>
            <a:lvl1pPr algn="ctr">
              <a:defRPr sz="1199">
                <a:solidFill>
                  <a:schemeClr val="tx1">
                    <a:tint val="82000"/>
                  </a:schemeClr>
                </a:solidFill>
              </a:defRPr>
            </a:lvl1pPr>
          </a:lstStyle>
          <a:p>
            <a:endParaRPr lang="es-AR"/>
          </a:p>
        </p:txBody>
      </p:sp>
      <p:sp>
        <p:nvSpPr>
          <p:cNvPr id="6" name="Slide Number Placeholder 5"/>
          <p:cNvSpPr>
            <a:spLocks noGrp="1"/>
          </p:cNvSpPr>
          <p:nvPr>
            <p:ph type="sldNum" sz="quarter" idx="4"/>
          </p:nvPr>
        </p:nvSpPr>
        <p:spPr>
          <a:xfrm>
            <a:off x="6451223" y="11288409"/>
            <a:ext cx="2055257" cy="648435"/>
          </a:xfrm>
          <a:prstGeom prst="rect">
            <a:avLst/>
          </a:prstGeom>
        </p:spPr>
        <p:txBody>
          <a:bodyPr vert="horz" lIns="91440" tIns="45720" rIns="91440" bIns="45720" rtlCol="0" anchor="ctr"/>
          <a:lstStyle>
            <a:lvl1pPr algn="r">
              <a:defRPr sz="1199">
                <a:solidFill>
                  <a:schemeClr val="tx1">
                    <a:tint val="82000"/>
                  </a:schemeClr>
                </a:solidFill>
              </a:defRPr>
            </a:lvl1pPr>
          </a:lstStyle>
          <a:p>
            <a:fld id="{18EE393E-D98B-471D-B497-502B07E5D744}" type="slidenum">
              <a:rPr lang="es-AR" smtClean="0"/>
              <a:t>‹#›</a:t>
            </a:fld>
            <a:endParaRPr lang="es-AR"/>
          </a:p>
        </p:txBody>
      </p:sp>
    </p:spTree>
    <p:extLst>
      <p:ext uri="{BB962C8B-B14F-4D97-AF65-F5344CB8AC3E}">
        <p14:creationId xmlns:p14="http://schemas.microsoft.com/office/powerpoint/2010/main" val="34749338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ade.edu.ar/sites/business-school/capacitacion-ejecutiva/gestion-de-compras-y-abastecimiento/arancele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898946B-4788-E1F8-32CB-3C4F2AF7EEC8}"/>
              </a:ext>
            </a:extLst>
          </p:cNvPr>
          <p:cNvSpPr txBox="1"/>
          <p:nvPr/>
        </p:nvSpPr>
        <p:spPr>
          <a:xfrm>
            <a:off x="1459271" y="4168622"/>
            <a:ext cx="7476478" cy="2554545"/>
          </a:xfrm>
          <a:prstGeom prst="rect">
            <a:avLst/>
          </a:prstGeom>
          <a:noFill/>
        </p:spPr>
        <p:txBody>
          <a:bodyPr wrap="square">
            <a:spAutoFit/>
          </a:bodyPr>
          <a:lstStyle/>
          <a:p>
            <a:r>
              <a:rPr lang="es-ES" sz="4000" b="1" dirty="0">
                <a:solidFill>
                  <a:schemeClr val="bg1"/>
                </a:solidFill>
                <a:latin typeface="Calibri" panose="020F0502020204030204" pitchFamily="34" charset="0"/>
                <a:cs typeface="Calibri" panose="020F0502020204030204" pitchFamily="34" charset="0"/>
              </a:rPr>
              <a:t>Gestión de Compras </a:t>
            </a:r>
            <a:r>
              <a:rPr lang="es-ES" sz="4000" b="1">
                <a:solidFill>
                  <a:schemeClr val="bg1"/>
                </a:solidFill>
                <a:latin typeface="Calibri" panose="020F0502020204030204" pitchFamily="34" charset="0"/>
                <a:cs typeface="Calibri" panose="020F0502020204030204" pitchFamily="34" charset="0"/>
              </a:rPr>
              <a:t>y Abastecimiento </a:t>
            </a:r>
            <a:r>
              <a:rPr lang="es-AR" sz="4000" b="1" dirty="0">
                <a:solidFill>
                  <a:schemeClr val="bg1"/>
                </a:solidFill>
                <a:latin typeface="Calibri" panose="020F0502020204030204" pitchFamily="34" charset="0"/>
                <a:cs typeface="Calibri" panose="020F0502020204030204" pitchFamily="34" charset="0"/>
              </a:rPr>
              <a:t> </a:t>
            </a:r>
          </a:p>
          <a:p>
            <a:endParaRPr lang="es-AR" sz="4000" i="1" dirty="0">
              <a:solidFill>
                <a:schemeClr val="bg1"/>
              </a:solidFill>
              <a:latin typeface="Abadi" panose="020B0604020104020204" pitchFamily="34" charset="0"/>
            </a:endParaRPr>
          </a:p>
          <a:p>
            <a:r>
              <a:rPr lang="es-AR" sz="4000" i="1" dirty="0">
                <a:solidFill>
                  <a:schemeClr val="bg1"/>
                </a:solidFill>
                <a:latin typeface="Abadi" panose="020B0604020104020204" pitchFamily="34" charset="0"/>
              </a:rPr>
              <a:t>Virtual</a:t>
            </a:r>
          </a:p>
        </p:txBody>
      </p:sp>
      <p:cxnSp>
        <p:nvCxnSpPr>
          <p:cNvPr id="12" name="Conector recto 11">
            <a:extLst>
              <a:ext uri="{FF2B5EF4-FFF2-40B4-BE49-F238E27FC236}">
                <a16:creationId xmlns:a16="http://schemas.microsoft.com/office/drawing/2014/main" id="{4F992641-75C4-CC5F-21B7-9DFB734880D3}"/>
              </a:ext>
            </a:extLst>
          </p:cNvPr>
          <p:cNvCxnSpPr>
            <a:cxnSpLocks/>
          </p:cNvCxnSpPr>
          <p:nvPr/>
        </p:nvCxnSpPr>
        <p:spPr>
          <a:xfrm>
            <a:off x="1408616" y="4302793"/>
            <a:ext cx="0" cy="2420374"/>
          </a:xfrm>
          <a:prstGeom prst="line">
            <a:avLst/>
          </a:prstGeom>
          <a:ln>
            <a:solidFill>
              <a:srgbClr val="A2A467"/>
            </a:solidFill>
          </a:ln>
        </p:spPr>
        <p:style>
          <a:lnRef idx="2">
            <a:schemeClr val="accent1"/>
          </a:lnRef>
          <a:fillRef idx="0">
            <a:schemeClr val="accent1"/>
          </a:fillRef>
          <a:effectRef idx="1">
            <a:schemeClr val="accent1"/>
          </a:effectRef>
          <a:fontRef idx="minor">
            <a:schemeClr val="tx1"/>
          </a:fontRef>
        </p:style>
      </p:cxnSp>
      <p:pic>
        <p:nvPicPr>
          <p:cNvPr id="32" name="Imagen 31">
            <a:extLst>
              <a:ext uri="{FF2B5EF4-FFF2-40B4-BE49-F238E27FC236}">
                <a16:creationId xmlns:a16="http://schemas.microsoft.com/office/drawing/2014/main" id="{316396B7-A743-225B-6F79-94DEC2D617E5}"/>
              </a:ext>
            </a:extLst>
          </p:cNvPr>
          <p:cNvPicPr>
            <a:picLocks noChangeAspect="1"/>
          </p:cNvPicPr>
          <p:nvPr/>
        </p:nvPicPr>
        <p:blipFill>
          <a:blip r:embed="rId3"/>
          <a:stretch>
            <a:fillRect/>
          </a:stretch>
        </p:blipFill>
        <p:spPr>
          <a:xfrm>
            <a:off x="-2" y="10959930"/>
            <a:ext cx="5934903" cy="1219370"/>
          </a:xfrm>
          <a:prstGeom prst="rect">
            <a:avLst/>
          </a:prstGeom>
        </p:spPr>
      </p:pic>
      <p:pic>
        <p:nvPicPr>
          <p:cNvPr id="34" name="Imagen 33">
            <a:extLst>
              <a:ext uri="{FF2B5EF4-FFF2-40B4-BE49-F238E27FC236}">
                <a16:creationId xmlns:a16="http://schemas.microsoft.com/office/drawing/2014/main" id="{E2EBDDD6-2D2D-A76F-EFF1-61415B6F6650}"/>
              </a:ext>
            </a:extLst>
          </p:cNvPr>
          <p:cNvPicPr>
            <a:picLocks noChangeAspect="1"/>
          </p:cNvPicPr>
          <p:nvPr/>
        </p:nvPicPr>
        <p:blipFill>
          <a:blip r:embed="rId4"/>
          <a:stretch>
            <a:fillRect/>
          </a:stretch>
        </p:blipFill>
        <p:spPr>
          <a:xfrm>
            <a:off x="2724528" y="0"/>
            <a:ext cx="6420746" cy="3489179"/>
          </a:xfrm>
          <a:prstGeom prst="rect">
            <a:avLst/>
          </a:prstGeom>
        </p:spPr>
      </p:pic>
      <p:pic>
        <p:nvPicPr>
          <p:cNvPr id="10" name="Imagen 9">
            <a:extLst>
              <a:ext uri="{FF2B5EF4-FFF2-40B4-BE49-F238E27FC236}">
                <a16:creationId xmlns:a16="http://schemas.microsoft.com/office/drawing/2014/main" id="{59ADAEB6-96D7-4F90-8773-C647D161BFF5}"/>
              </a:ext>
            </a:extLst>
          </p:cNvPr>
          <p:cNvPicPr>
            <a:picLocks noChangeAspect="1"/>
          </p:cNvPicPr>
          <p:nvPr/>
        </p:nvPicPr>
        <p:blipFill>
          <a:blip r:embed="rId5"/>
          <a:stretch>
            <a:fillRect/>
          </a:stretch>
        </p:blipFill>
        <p:spPr>
          <a:xfrm>
            <a:off x="5850782" y="9957157"/>
            <a:ext cx="3028762" cy="1959787"/>
          </a:xfrm>
          <a:prstGeom prst="rect">
            <a:avLst/>
          </a:prstGeom>
        </p:spPr>
      </p:pic>
    </p:spTree>
    <p:extLst>
      <p:ext uri="{BB962C8B-B14F-4D97-AF65-F5344CB8AC3E}">
        <p14:creationId xmlns:p14="http://schemas.microsoft.com/office/powerpoint/2010/main" val="922926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7FCA2FB7-1865-A468-F3C2-3B517E466EBB}"/>
              </a:ext>
            </a:extLst>
          </p:cNvPr>
          <p:cNvSpPr txBox="1"/>
          <p:nvPr/>
        </p:nvSpPr>
        <p:spPr>
          <a:xfrm>
            <a:off x="635558" y="971398"/>
            <a:ext cx="8171557" cy="723275"/>
          </a:xfrm>
          <a:prstGeom prst="rect">
            <a:avLst/>
          </a:prstGeom>
          <a:noFill/>
        </p:spPr>
        <p:txBody>
          <a:bodyPr wrap="square">
            <a:spAutoFit/>
          </a:bodyPr>
          <a:lstStyle/>
          <a:p>
            <a:pPr marL="285750" indent="-285750" algn="just">
              <a:buClr>
                <a:srgbClr val="996633"/>
              </a:buClr>
              <a:buSzPct val="135000"/>
              <a:buFont typeface="Arial" panose="020B0604020202020204" pitchFamily="34" charset="0"/>
              <a:buChar char="•"/>
            </a:pPr>
            <a:endParaRPr lang="es-AR" dirty="0">
              <a:effectLst/>
              <a:latin typeface="Calibri" panose="020F0502020204030204" pitchFamily="34" charset="0"/>
              <a:ea typeface="Aptos" panose="020B0004020202020204" pitchFamily="34" charset="0"/>
              <a:cs typeface="Calibri" panose="020F0502020204030204" pitchFamily="34" charset="0"/>
            </a:endParaRPr>
          </a:p>
          <a:p>
            <a:pPr marL="285750" indent="-285750" algn="just">
              <a:buClr>
                <a:srgbClr val="996633"/>
              </a:buClr>
              <a:buSzPct val="135000"/>
              <a:buFont typeface="Arial" panose="020B0604020202020204" pitchFamily="34" charset="0"/>
              <a:buChar char="•"/>
            </a:pPr>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CuadroTexto 5">
            <a:extLst>
              <a:ext uri="{FF2B5EF4-FFF2-40B4-BE49-F238E27FC236}">
                <a16:creationId xmlns:a16="http://schemas.microsoft.com/office/drawing/2014/main" id="{51057CBB-2657-16BA-0DD7-9D8657DDF7FB}"/>
              </a:ext>
            </a:extLst>
          </p:cNvPr>
          <p:cNvSpPr txBox="1"/>
          <p:nvPr/>
        </p:nvSpPr>
        <p:spPr>
          <a:xfrm>
            <a:off x="1128440" y="1703675"/>
            <a:ext cx="6877594" cy="7571303"/>
          </a:xfrm>
          <a:prstGeom prst="rect">
            <a:avLst/>
          </a:prstGeom>
          <a:noFill/>
        </p:spPr>
        <p:txBody>
          <a:bodyPr wrap="square">
            <a:spAutoFit/>
          </a:bodyPr>
          <a:lstStyle/>
          <a:p>
            <a:pPr lvl="0"/>
            <a:r>
              <a:rPr lang="es-ES" sz="2000" b="1" dirty="0">
                <a:solidFill>
                  <a:srgbClr val="156082"/>
                </a:solidFill>
                <a:latin typeface="Calibri" panose="020F0502020204030204" pitchFamily="34" charset="0"/>
                <a:cs typeface="Calibri" panose="020F0502020204030204" pitchFamily="34" charset="0"/>
              </a:rPr>
              <a:t>Módulo 6 - Los Costos de Abastecimiento</a:t>
            </a:r>
            <a:r>
              <a:rPr lang="es-AR" sz="2000" b="1" dirty="0">
                <a:solidFill>
                  <a:srgbClr val="156082"/>
                </a:solidFill>
                <a:latin typeface="Calibri" panose="020F0502020204030204" pitchFamily="34" charset="0"/>
                <a:cs typeface="Calibri" panose="020F0502020204030204" pitchFamily="34" charset="0"/>
              </a:rPr>
              <a:t> </a:t>
            </a:r>
            <a:endParaRPr lang="es-AR" sz="2000" dirty="0">
              <a:solidFill>
                <a:srgbClr val="156082"/>
              </a:solidFill>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 </a:t>
            </a:r>
            <a:endParaRPr lang="es-AR" sz="2000" dirty="0">
              <a:solidFill>
                <a:srgbClr val="156082"/>
              </a:solidFill>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Unidad 17 y 18 - Los Costos de Abastecimiento</a:t>
            </a:r>
            <a:endParaRPr lang="es-AR" sz="2000" dirty="0">
              <a:solidFill>
                <a:srgbClr val="156082"/>
              </a:solidFill>
              <a:latin typeface="Calibri" panose="020F0502020204030204" pitchFamily="34" charset="0"/>
              <a:cs typeface="Calibri" panose="020F0502020204030204" pitchFamily="34" charset="0"/>
            </a:endParaRPr>
          </a:p>
          <a:p>
            <a:pPr lvl="0"/>
            <a:r>
              <a:rPr lang="es-AR" dirty="0">
                <a:latin typeface="Calibri" panose="020F0502020204030204" pitchFamily="34" charset="0"/>
                <a:cs typeface="Calibri" panose="020F0502020204030204" pitchFamily="34" charset="0"/>
              </a:rPr>
              <a:t>Los </a:t>
            </a:r>
            <a:r>
              <a:rPr lang="es-AR" i="1" dirty="0">
                <a:latin typeface="Calibri" panose="020F0502020204030204" pitchFamily="34" charset="0"/>
                <a:cs typeface="Calibri" panose="020F0502020204030204" pitchFamily="34" charset="0"/>
              </a:rPr>
              <a:t>drivers</a:t>
            </a:r>
            <a:r>
              <a:rPr lang="es-AR" dirty="0">
                <a:latin typeface="Calibri" panose="020F0502020204030204" pitchFamily="34" charset="0"/>
                <a:cs typeface="Calibri" panose="020F0502020204030204" pitchFamily="34" charset="0"/>
              </a:rPr>
              <a:t> de los costos de abastecimiento. Productividad versus nivel de servicio. El Costo Total de Adquisición. Los costos por cobertura de picos estacionales. Análisis gerencial del comportamiento de los costos de abastecimiento. Precios en Condiciones Inflacionarias. Las fórmulas de Ajuste. Ventajas y Limitaciones. Renegociación de Acuerdos. Los Costos de No Calidad. Caso: La Renegociación del contrato de las Fotocopiadoras.</a:t>
            </a:r>
          </a:p>
          <a:p>
            <a:pPr lvl="0"/>
            <a:r>
              <a:rPr lang="es-AR" dirty="0">
                <a:latin typeface="Calibri" panose="020F0502020204030204" pitchFamily="34" charset="0"/>
                <a:cs typeface="Calibri" panose="020F0502020204030204" pitchFamily="34" charset="0"/>
              </a:rPr>
              <a:t> </a:t>
            </a:r>
          </a:p>
          <a:p>
            <a:pPr lvl="0"/>
            <a:endParaRPr lang="es-ES" sz="2000" b="1" dirty="0">
              <a:solidFill>
                <a:srgbClr val="156082"/>
              </a:solidFill>
              <a:latin typeface="Calibri" panose="020F0502020204030204" pitchFamily="34" charset="0"/>
              <a:cs typeface="Calibri" panose="020F0502020204030204" pitchFamily="34" charset="0"/>
            </a:endParaRPr>
          </a:p>
          <a:p>
            <a:pPr lvl="0"/>
            <a:r>
              <a:rPr lang="es-ES" sz="2000" b="1" dirty="0">
                <a:solidFill>
                  <a:srgbClr val="156082"/>
                </a:solidFill>
                <a:latin typeface="Calibri" panose="020F0502020204030204" pitchFamily="34" charset="0"/>
                <a:cs typeface="Calibri" panose="020F0502020204030204" pitchFamily="34" charset="0"/>
              </a:rPr>
              <a:t>Módulo 7 - Prácticas de Clase Mundial</a:t>
            </a:r>
            <a:endParaRPr lang="es-AR" sz="2000" dirty="0">
              <a:solidFill>
                <a:srgbClr val="156082"/>
              </a:solidFill>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 </a:t>
            </a:r>
            <a:endParaRPr lang="es-AR" sz="2000" dirty="0">
              <a:solidFill>
                <a:srgbClr val="156082"/>
              </a:solidFill>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Unidad 19 - Abastecimiento de Clase Mundial (</a:t>
            </a:r>
            <a:r>
              <a:rPr lang="es-AR" sz="2000" b="1" dirty="0" err="1">
                <a:solidFill>
                  <a:srgbClr val="156082"/>
                </a:solidFill>
                <a:latin typeface="Calibri" panose="020F0502020204030204" pitchFamily="34" charset="0"/>
                <a:cs typeface="Calibri" panose="020F0502020204030204" pitchFamily="34" charset="0"/>
              </a:rPr>
              <a:t>World</a:t>
            </a:r>
            <a:r>
              <a:rPr lang="es-AR" sz="2000" b="1" dirty="0">
                <a:solidFill>
                  <a:srgbClr val="156082"/>
                </a:solidFill>
                <a:latin typeface="Calibri" panose="020F0502020204030204" pitchFamily="34" charset="0"/>
                <a:cs typeface="Calibri" panose="020F0502020204030204" pitchFamily="34" charset="0"/>
              </a:rPr>
              <a:t> </a:t>
            </a:r>
            <a:r>
              <a:rPr lang="es-AR" sz="2000" b="1" dirty="0" err="1">
                <a:solidFill>
                  <a:srgbClr val="156082"/>
                </a:solidFill>
                <a:latin typeface="Calibri" panose="020F0502020204030204" pitchFamily="34" charset="0"/>
                <a:cs typeface="Calibri" panose="020F0502020204030204" pitchFamily="34" charset="0"/>
              </a:rPr>
              <a:t>Class</a:t>
            </a:r>
            <a:r>
              <a:rPr lang="es-AR" sz="2000" b="1" dirty="0">
                <a:solidFill>
                  <a:srgbClr val="156082"/>
                </a:solidFill>
                <a:latin typeface="Calibri" panose="020F0502020204030204" pitchFamily="34" charset="0"/>
                <a:cs typeface="Calibri" panose="020F0502020204030204" pitchFamily="34" charset="0"/>
              </a:rPr>
              <a:t> Performance)</a:t>
            </a:r>
            <a:endParaRPr lang="es-AR" sz="2000" dirty="0">
              <a:solidFill>
                <a:srgbClr val="156082"/>
              </a:solidFill>
              <a:latin typeface="Calibri" panose="020F0502020204030204" pitchFamily="34" charset="0"/>
              <a:cs typeface="Calibri" panose="020F0502020204030204" pitchFamily="34" charset="0"/>
            </a:endParaRPr>
          </a:p>
          <a:p>
            <a:pPr lvl="0"/>
            <a:r>
              <a:rPr lang="es-ES" dirty="0">
                <a:latin typeface="Calibri" panose="020F0502020204030204" pitchFamily="34" charset="0"/>
                <a:cs typeface="Calibri" panose="020F0502020204030204" pitchFamily="34" charset="0"/>
              </a:rPr>
              <a:t>Criterios para determinar si una organización califica como de clase mundial: El Gerenciamiento del Área, El Abastecimiento Estratégico y La Gestión Transaccional. Programas de Mejora. Consorcios de Compras</a:t>
            </a:r>
            <a:endParaRPr lang="es-AR" dirty="0">
              <a:latin typeface="Calibri" panose="020F0502020204030204" pitchFamily="34" charset="0"/>
              <a:cs typeface="Calibri" panose="020F0502020204030204" pitchFamily="34" charset="0"/>
            </a:endParaRPr>
          </a:p>
          <a:p>
            <a:pPr lvl="0"/>
            <a:r>
              <a:rPr lang="es-AR" b="1" dirty="0">
                <a:latin typeface="Calibri" panose="020F0502020204030204" pitchFamily="34" charset="0"/>
                <a:cs typeface="Calibri" panose="020F0502020204030204" pitchFamily="34" charset="0"/>
              </a:rPr>
              <a:t> </a:t>
            </a:r>
            <a:endParaRPr lang="es-AR" dirty="0">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Unidad 20 - Metodología de Abastecimiento Estratégico (SSS)  </a:t>
            </a:r>
            <a:endParaRPr lang="es-AR" sz="2000" dirty="0">
              <a:solidFill>
                <a:srgbClr val="156082"/>
              </a:solidFill>
              <a:latin typeface="Calibri" panose="020F0502020204030204" pitchFamily="34" charset="0"/>
              <a:cs typeface="Calibri" panose="020F0502020204030204" pitchFamily="34" charset="0"/>
            </a:endParaRPr>
          </a:p>
          <a:p>
            <a:pPr lvl="0"/>
            <a:r>
              <a:rPr lang="es-AR" dirty="0">
                <a:latin typeface="Calibri" panose="020F0502020204030204" pitchFamily="34" charset="0"/>
                <a:cs typeface="Calibri" panose="020F0502020204030204" pitchFamily="34" charset="0"/>
              </a:rPr>
              <a:t>Importancia de las técnicas y la filosofía del abastecimiento estratégico. Las 7 etapas del SSS. Análisis del Gasto. Cómo maximizar los beneficios por categoría. El armado del equipo de SSS. Resultados que se obtienen y mayores dificultades para establecer un programa de SSS.</a:t>
            </a:r>
          </a:p>
          <a:p>
            <a:pPr>
              <a:buClr>
                <a:srgbClr val="996633"/>
              </a:buClr>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130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CE89D7D-D05C-7ED4-8E72-B2A176FC593F}"/>
              </a:ext>
            </a:extLst>
          </p:cNvPr>
          <p:cNvSpPr/>
          <p:nvPr/>
        </p:nvSpPr>
        <p:spPr>
          <a:xfrm>
            <a:off x="-1" y="0"/>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3">
            <a:extLst>
              <a:ext uri="{FF2B5EF4-FFF2-40B4-BE49-F238E27FC236}">
                <a16:creationId xmlns:a16="http://schemas.microsoft.com/office/drawing/2014/main" id="{D103376D-D0E7-7DED-48E4-2DF4381A195E}"/>
              </a:ext>
            </a:extLst>
          </p:cNvPr>
          <p:cNvSpPr/>
          <p:nvPr/>
        </p:nvSpPr>
        <p:spPr>
          <a:xfrm>
            <a:off x="0" y="11020547"/>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a:extLst>
              <a:ext uri="{FF2B5EF4-FFF2-40B4-BE49-F238E27FC236}">
                <a16:creationId xmlns:a16="http://schemas.microsoft.com/office/drawing/2014/main" id="{EDD48DDD-200B-5D22-A55C-F1B8FE4EA5FF}"/>
              </a:ext>
            </a:extLst>
          </p:cNvPr>
          <p:cNvSpPr txBox="1"/>
          <p:nvPr/>
        </p:nvSpPr>
        <p:spPr>
          <a:xfrm>
            <a:off x="1254450" y="2478687"/>
            <a:ext cx="7322294" cy="1477328"/>
          </a:xfrm>
          <a:prstGeom prst="rect">
            <a:avLst/>
          </a:prstGeom>
          <a:noFill/>
        </p:spPr>
        <p:txBody>
          <a:bodyPr wrap="square">
            <a:spAutoFit/>
          </a:bodyPr>
          <a:lstStyle/>
          <a:p>
            <a:pPr>
              <a:defRPr/>
            </a:pPr>
            <a:endParaRPr lang="es-AR" sz="1800" dirty="0">
              <a:ea typeface="Segoe UI" panose="020B0502040204020203" pitchFamily="34" charset="0"/>
              <a:cs typeface="Segoe UI" panose="020B0502040204020203" pitchFamily="34" charset="0"/>
            </a:endParaRPr>
          </a:p>
          <a:p>
            <a:pPr>
              <a:defRPr/>
            </a:pPr>
            <a:endParaRPr lang="es-AR" sz="1800" dirty="0">
              <a:ea typeface="Segoe UI" panose="020B0502040204020203" pitchFamily="34" charset="0"/>
              <a:cs typeface="Segoe UI" panose="020B0502040204020203" pitchFamily="34" charset="0"/>
            </a:endParaRPr>
          </a:p>
          <a:p>
            <a:pPr>
              <a:defRPr/>
            </a:pPr>
            <a:endParaRPr lang="es-AR" dirty="0">
              <a:ea typeface="Segoe UI" panose="020B0502040204020203" pitchFamily="34" charset="0"/>
              <a:cs typeface="Segoe UI" panose="020B0502040204020203" pitchFamily="34" charset="0"/>
            </a:endParaRPr>
          </a:p>
          <a:p>
            <a:pPr>
              <a:defRPr/>
            </a:pPr>
            <a:endParaRPr lang="es-AR" sz="1800" dirty="0">
              <a:ea typeface="Segoe UI" panose="020B0502040204020203" pitchFamily="34" charset="0"/>
              <a:cs typeface="Segoe UI" panose="020B0502040204020203" pitchFamily="34" charset="0"/>
            </a:endParaRPr>
          </a:p>
          <a:p>
            <a:pPr>
              <a:defRPr/>
            </a:pPr>
            <a:endParaRPr lang="es-AR" sz="1800" dirty="0">
              <a:ea typeface="Segoe UI" panose="020B0502040204020203" pitchFamily="34" charset="0"/>
              <a:cs typeface="Segoe UI" panose="020B0502040204020203" pitchFamily="34" charset="0"/>
            </a:endParaRPr>
          </a:p>
        </p:txBody>
      </p:sp>
      <p:sp>
        <p:nvSpPr>
          <p:cNvPr id="9" name="CuadroTexto 8">
            <a:extLst>
              <a:ext uri="{FF2B5EF4-FFF2-40B4-BE49-F238E27FC236}">
                <a16:creationId xmlns:a16="http://schemas.microsoft.com/office/drawing/2014/main" id="{5A55C89D-FD65-6BF7-3FA0-2E0DB819A07D}"/>
              </a:ext>
            </a:extLst>
          </p:cNvPr>
          <p:cNvSpPr txBox="1"/>
          <p:nvPr/>
        </p:nvSpPr>
        <p:spPr>
          <a:xfrm>
            <a:off x="657924" y="1476518"/>
            <a:ext cx="2622830" cy="523220"/>
          </a:xfrm>
          <a:prstGeom prst="rect">
            <a:avLst/>
          </a:prstGeom>
          <a:noFill/>
        </p:spPr>
        <p:txBody>
          <a:bodyPr wrap="square">
            <a:spAutoFit/>
          </a:bodyPr>
          <a:lstStyle/>
          <a:p>
            <a:r>
              <a:rPr lang="es-AR" sz="2800" b="1" dirty="0">
                <a:solidFill>
                  <a:schemeClr val="accent1"/>
                </a:solidFill>
                <a:latin typeface="Calibri" panose="020F0502020204030204" pitchFamily="34" charset="0"/>
                <a:cs typeface="Calibri" panose="020F0502020204030204" pitchFamily="34" charset="0"/>
              </a:rPr>
              <a:t>Cuerpo docente</a:t>
            </a:r>
            <a:endParaRPr lang="es-AR" sz="2800" dirty="0">
              <a:solidFill>
                <a:schemeClr val="accent1"/>
              </a:solidFill>
            </a:endParaRPr>
          </a:p>
        </p:txBody>
      </p:sp>
      <p:sp>
        <p:nvSpPr>
          <p:cNvPr id="2" name="Rectángulo 1">
            <a:extLst>
              <a:ext uri="{FF2B5EF4-FFF2-40B4-BE49-F238E27FC236}">
                <a16:creationId xmlns:a16="http://schemas.microsoft.com/office/drawing/2014/main" id="{D6D5687A-3AF8-5E88-223C-E6ACFDFB9FE2}"/>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CuadroTexto 7">
            <a:extLst>
              <a:ext uri="{FF2B5EF4-FFF2-40B4-BE49-F238E27FC236}">
                <a16:creationId xmlns:a16="http://schemas.microsoft.com/office/drawing/2014/main" id="{2C229CFE-6FC3-E6D3-F3BF-838204FCB73E}"/>
              </a:ext>
            </a:extLst>
          </p:cNvPr>
          <p:cNvSpPr txBox="1"/>
          <p:nvPr/>
        </p:nvSpPr>
        <p:spPr>
          <a:xfrm>
            <a:off x="2810076" y="1884719"/>
            <a:ext cx="5666475" cy="9623147"/>
          </a:xfrm>
          <a:prstGeom prst="rect">
            <a:avLst/>
          </a:prstGeom>
          <a:noFill/>
        </p:spPr>
        <p:txBody>
          <a:bodyPr wrap="square">
            <a:spAutoFit/>
          </a:bodyPr>
          <a:lstStyle/>
          <a:p>
            <a:pPr>
              <a:defRPr/>
            </a:pPr>
            <a:r>
              <a:rPr lang="es-ES" sz="2400" b="1" dirty="0">
                <a:solidFill>
                  <a:srgbClr val="996633"/>
                </a:solidFill>
                <a:latin typeface="Calibri" panose="020F0502020204030204" pitchFamily="34" charset="0"/>
                <a:ea typeface="Segoe UI" panose="020B0502040204020203" pitchFamily="34" charset="0"/>
                <a:cs typeface="Calibri" panose="020F0502020204030204" pitchFamily="34" charset="0"/>
              </a:rPr>
              <a:t>CORONEL, WALTER </a:t>
            </a:r>
          </a:p>
          <a:p>
            <a:pPr marL="285750" indent="-285750">
              <a:buClr>
                <a:srgbClr val="996633"/>
              </a:buClr>
              <a:buFont typeface="Wingdings" panose="05000000000000000000" pitchFamily="2" charset="2"/>
              <a:buChar char="§"/>
              <a:defRPr/>
            </a:pPr>
            <a:r>
              <a:rPr lang="es-ES" dirty="0">
                <a:latin typeface="Calibri" panose="020F0502020204030204" pitchFamily="34" charset="0"/>
                <a:ea typeface="Segoe UI" panose="020B0502040204020203" pitchFamily="34" charset="0"/>
                <a:cs typeface="Calibri" panose="020F0502020204030204" pitchFamily="34" charset="0"/>
              </a:rPr>
              <a:t>Profesor de Logística, Operaciones, Compras y Abastecimientos en UADE Business </a:t>
            </a:r>
            <a:r>
              <a:rPr lang="es-ES" dirty="0" err="1">
                <a:latin typeface="Calibri" panose="020F0502020204030204" pitchFamily="34" charset="0"/>
                <a:ea typeface="Segoe UI" panose="020B0502040204020203" pitchFamily="34" charset="0"/>
                <a:cs typeface="Calibri" panose="020F0502020204030204" pitchFamily="34" charset="0"/>
              </a:rPr>
              <a:t>School</a:t>
            </a:r>
            <a:r>
              <a:rPr lang="es-ES" dirty="0">
                <a:latin typeface="Calibri" panose="020F0502020204030204" pitchFamily="34" charset="0"/>
                <a:ea typeface="Segoe UI" panose="020B0502040204020203" pitchFamily="34" charset="0"/>
                <a:cs typeface="Calibri" panose="020F0502020204030204" pitchFamily="34" charset="0"/>
              </a:rPr>
              <a:t>.</a:t>
            </a:r>
          </a:p>
          <a:p>
            <a:pPr marL="285750" indent="-285750">
              <a:buClr>
                <a:srgbClr val="996633"/>
              </a:buClr>
              <a:buFont typeface="Wingdings" panose="05000000000000000000" pitchFamily="2" charset="2"/>
              <a:buChar char="§"/>
              <a:defRPr/>
            </a:pPr>
            <a:r>
              <a:rPr lang="es-ES" dirty="0">
                <a:latin typeface="Calibri" panose="020F0502020204030204" pitchFamily="34" charset="0"/>
                <a:ea typeface="Segoe UI" panose="020B0502040204020203" pitchFamily="34" charset="0"/>
                <a:cs typeface="Calibri" panose="020F0502020204030204" pitchFamily="34" charset="0"/>
              </a:rPr>
              <a:t>Master en Dirección de Empresas, IAE. </a:t>
            </a:r>
          </a:p>
          <a:p>
            <a:pPr marL="285750" indent="-285750">
              <a:buClr>
                <a:srgbClr val="996633"/>
              </a:buClr>
              <a:buFont typeface="Wingdings" panose="05000000000000000000" pitchFamily="2" charset="2"/>
              <a:buChar char="§"/>
              <a:defRPr/>
            </a:pPr>
            <a:r>
              <a:rPr lang="es-ES" dirty="0">
                <a:latin typeface="Calibri" panose="020F0502020204030204" pitchFamily="34" charset="0"/>
                <a:ea typeface="Segoe UI" panose="020B0502040204020203" pitchFamily="34" charset="0"/>
                <a:cs typeface="Calibri" panose="020F0502020204030204" pitchFamily="34" charset="0"/>
              </a:rPr>
              <a:t>Ingeniero Industrial, UBA.</a:t>
            </a:r>
          </a:p>
          <a:p>
            <a:pPr marL="285750" indent="-285750">
              <a:buClr>
                <a:srgbClr val="996633"/>
              </a:buClr>
              <a:buFont typeface="Wingdings" panose="05000000000000000000" pitchFamily="2" charset="2"/>
              <a:buChar char="§"/>
              <a:defRPr/>
            </a:pPr>
            <a:r>
              <a:rPr lang="es-ES" dirty="0">
                <a:latin typeface="Calibri" panose="020F0502020204030204" pitchFamily="34" charset="0"/>
                <a:ea typeface="Segoe UI" panose="020B0502040204020203" pitchFamily="34" charset="0"/>
                <a:cs typeface="Calibri" panose="020F0502020204030204" pitchFamily="34" charset="0"/>
              </a:rPr>
              <a:t>Coordinador del Curso de Posgrado en Logística y Cadena de Abastecimiento y de la Especialización en Logística de UADE Business </a:t>
            </a:r>
            <a:r>
              <a:rPr lang="es-ES" dirty="0" err="1">
                <a:latin typeface="Calibri" panose="020F0502020204030204" pitchFamily="34" charset="0"/>
                <a:ea typeface="Segoe UI" panose="020B0502040204020203" pitchFamily="34" charset="0"/>
                <a:cs typeface="Calibri" panose="020F0502020204030204" pitchFamily="34" charset="0"/>
              </a:rPr>
              <a:t>School</a:t>
            </a:r>
            <a:r>
              <a:rPr lang="es-ES" dirty="0">
                <a:latin typeface="Calibri" panose="020F0502020204030204" pitchFamily="34" charset="0"/>
                <a:ea typeface="Segoe UI" panose="020B0502040204020203" pitchFamily="34" charset="0"/>
                <a:cs typeface="Calibri" panose="020F0502020204030204" pitchFamily="34" charset="0"/>
              </a:rPr>
              <a:t>.</a:t>
            </a:r>
          </a:p>
          <a:p>
            <a:pPr marL="285750" indent="-285750">
              <a:buClr>
                <a:srgbClr val="996633"/>
              </a:buClr>
              <a:buFont typeface="Wingdings" panose="05000000000000000000" pitchFamily="2" charset="2"/>
              <a:buChar char="§"/>
              <a:defRPr/>
            </a:pPr>
            <a:r>
              <a:rPr lang="es-ES" dirty="0">
                <a:latin typeface="Calibri" panose="020F0502020204030204" pitchFamily="34" charset="0"/>
                <a:ea typeface="Segoe UI" panose="020B0502040204020203" pitchFamily="34" charset="0"/>
                <a:cs typeface="Calibri" panose="020F0502020204030204" pitchFamily="34" charset="0"/>
              </a:rPr>
              <a:t>Director de </a:t>
            </a:r>
            <a:r>
              <a:rPr lang="es-ES" dirty="0" err="1">
                <a:latin typeface="Calibri" panose="020F0502020204030204" pitchFamily="34" charset="0"/>
                <a:ea typeface="Segoe UI" panose="020B0502040204020203" pitchFamily="34" charset="0"/>
                <a:cs typeface="Calibri" panose="020F0502020204030204" pitchFamily="34" charset="0"/>
              </a:rPr>
              <a:t>ABnow</a:t>
            </a:r>
            <a:r>
              <a:rPr lang="es-ES" dirty="0">
                <a:latin typeface="Calibri" panose="020F0502020204030204" pitchFamily="34" charset="0"/>
                <a:ea typeface="Segoe UI" panose="020B0502040204020203" pitchFamily="34" charset="0"/>
                <a:cs typeface="Calibri" panose="020F0502020204030204" pitchFamily="34" charset="0"/>
              </a:rPr>
              <a:t>!-</a:t>
            </a:r>
            <a:r>
              <a:rPr lang="es-ES" dirty="0" err="1">
                <a:latin typeface="Calibri" panose="020F0502020204030204" pitchFamily="34" charset="0"/>
                <a:ea typeface="Segoe UI" panose="020B0502040204020203" pitchFamily="34" charset="0"/>
                <a:cs typeface="Calibri" panose="020F0502020204030204" pitchFamily="34" charset="0"/>
              </a:rPr>
              <a:t>Procurement</a:t>
            </a:r>
            <a:r>
              <a:rPr lang="es-ES" dirty="0">
                <a:latin typeface="Calibri" panose="020F0502020204030204" pitchFamily="34" charset="0"/>
                <a:ea typeface="Segoe UI" panose="020B0502040204020203" pitchFamily="34" charset="0"/>
                <a:cs typeface="Calibri" panose="020F0502020204030204" pitchFamily="34" charset="0"/>
              </a:rPr>
              <a:t> </a:t>
            </a:r>
            <a:r>
              <a:rPr lang="es-ES" dirty="0" err="1">
                <a:latin typeface="Calibri" panose="020F0502020204030204" pitchFamily="34" charset="0"/>
                <a:ea typeface="Segoe UI" panose="020B0502040204020203" pitchFamily="34" charset="0"/>
                <a:cs typeface="Calibri" panose="020F0502020204030204" pitchFamily="34" charset="0"/>
              </a:rPr>
              <a:t>Optimizers</a:t>
            </a:r>
            <a:r>
              <a:rPr lang="es-ES" dirty="0">
                <a:latin typeface="Calibri" panose="020F0502020204030204" pitchFamily="34" charset="0"/>
                <a:ea typeface="Segoe UI" panose="020B0502040204020203" pitchFamily="34" charset="0"/>
                <a:cs typeface="Calibri" panose="020F0502020204030204" pitchFamily="34" charset="0"/>
              </a:rPr>
              <a:t>, Consultora especializada  en temas de Compras y Abastecimiento.</a:t>
            </a:r>
          </a:p>
          <a:p>
            <a:pPr marL="285750" indent="-285750">
              <a:buClr>
                <a:srgbClr val="996633"/>
              </a:buClr>
              <a:buFont typeface="Wingdings" panose="05000000000000000000" pitchFamily="2" charset="2"/>
              <a:buChar char="§"/>
              <a:defRPr/>
            </a:pPr>
            <a:r>
              <a:rPr lang="es-ES" dirty="0">
                <a:latin typeface="Calibri" panose="020F0502020204030204" pitchFamily="34" charset="0"/>
                <a:ea typeface="Segoe UI" panose="020B0502040204020203" pitchFamily="34" charset="0"/>
                <a:cs typeface="Calibri" panose="020F0502020204030204" pitchFamily="34" charset="0"/>
              </a:rPr>
              <a:t>Ex Presidente y Gerente General de Agrega SA, el Consorcio de Compras de </a:t>
            </a:r>
            <a:r>
              <a:rPr lang="es-ES" dirty="0" err="1">
                <a:latin typeface="Calibri" panose="020F0502020204030204" pitchFamily="34" charset="0"/>
                <a:ea typeface="Segoe UI" panose="020B0502040204020203" pitchFamily="34" charset="0"/>
                <a:cs typeface="Calibri" panose="020F0502020204030204" pitchFamily="34" charset="0"/>
              </a:rPr>
              <a:t>ABInBev</a:t>
            </a:r>
            <a:r>
              <a:rPr lang="es-ES" dirty="0">
                <a:latin typeface="Calibri" panose="020F0502020204030204" pitchFamily="34" charset="0"/>
                <a:ea typeface="Segoe UI" panose="020B0502040204020203" pitchFamily="34" charset="0"/>
                <a:cs typeface="Calibri" panose="020F0502020204030204" pitchFamily="34" charset="0"/>
              </a:rPr>
              <a:t> + BAT para Cono Sur.</a:t>
            </a:r>
          </a:p>
          <a:p>
            <a:pPr marL="285750" indent="-285750">
              <a:buClr>
                <a:srgbClr val="996633"/>
              </a:buClr>
              <a:buFont typeface="Wingdings" panose="05000000000000000000" pitchFamily="2" charset="2"/>
              <a:buChar char="§"/>
              <a:defRPr/>
            </a:pPr>
            <a:r>
              <a:rPr lang="es-ES" dirty="0">
                <a:latin typeface="Calibri" panose="020F0502020204030204" pitchFamily="34" charset="0"/>
                <a:ea typeface="Segoe UI" panose="020B0502040204020203" pitchFamily="34" charset="0"/>
                <a:cs typeface="Calibri" panose="020F0502020204030204" pitchFamily="34" charset="0"/>
              </a:rPr>
              <a:t>Ex Gerente de Compras de Cervecería Quilmes para Argentina. </a:t>
            </a:r>
          </a:p>
          <a:p>
            <a:pPr marL="285750" indent="-285750">
              <a:buClr>
                <a:srgbClr val="996633"/>
              </a:buClr>
              <a:buFont typeface="Wingdings" panose="05000000000000000000" pitchFamily="2" charset="2"/>
              <a:buChar char="§"/>
              <a:defRPr/>
            </a:pPr>
            <a:endParaRPr lang="es-ES" dirty="0">
              <a:latin typeface="Calibri" panose="020F0502020204030204" pitchFamily="34" charset="0"/>
              <a:ea typeface="Segoe UI" panose="020B0502040204020203" pitchFamily="34" charset="0"/>
              <a:cs typeface="Calibri" panose="020F0502020204030204" pitchFamily="34" charset="0"/>
            </a:endParaRPr>
          </a:p>
          <a:p>
            <a:r>
              <a:rPr lang="es-AR" sz="2400" b="1" dirty="0">
                <a:solidFill>
                  <a:srgbClr val="996633"/>
                </a:solidFill>
                <a:latin typeface="Calibri" panose="020F0502020204030204" pitchFamily="34" charset="0"/>
                <a:ea typeface="Calibri" panose="020F0502020204030204" pitchFamily="34" charset="0"/>
                <a:cs typeface="Calibri" panose="020F0502020204030204" pitchFamily="34" charset="0"/>
              </a:rPr>
              <a:t>PITA CARRANZA, FEDERICO ANDRÉS </a:t>
            </a:r>
            <a:endParaRPr lang="es-AR" dirty="0"/>
          </a:p>
          <a:p>
            <a:pPr marL="28575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Ingeniero Industrial, ITBA</a:t>
            </a:r>
          </a:p>
          <a:p>
            <a:pPr marL="285750" lvl="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MBA (Lancaster </a:t>
            </a:r>
            <a:r>
              <a:rPr lang="es-AR" dirty="0" err="1">
                <a:latin typeface="Calibri" panose="020F0502020204030204" pitchFamily="34" charset="0"/>
                <a:ea typeface="Calibri" panose="020F0502020204030204" pitchFamily="34" charset="0"/>
                <a:cs typeface="Calibri" panose="020F0502020204030204" pitchFamily="34" charset="0"/>
              </a:rPr>
              <a:t>University</a:t>
            </a:r>
            <a:r>
              <a:rPr lang="es-AR" dirty="0">
                <a:latin typeface="Calibri" panose="020F0502020204030204" pitchFamily="34" charset="0"/>
                <a:ea typeface="Calibri" panose="020F0502020204030204" pitchFamily="34" charset="0"/>
                <a:cs typeface="Calibri" panose="020F0502020204030204" pitchFamily="34" charset="0"/>
              </a:rPr>
              <a:t> Management School, UK</a:t>
            </a:r>
          </a:p>
          <a:p>
            <a:pPr marL="285750" lvl="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Diploma en </a:t>
            </a:r>
            <a:r>
              <a:rPr lang="es-AR" dirty="0" err="1">
                <a:latin typeface="Calibri" panose="020F0502020204030204" pitchFamily="34" charset="0"/>
                <a:ea typeface="Calibri" panose="020F0502020204030204" pitchFamily="34" charset="0"/>
                <a:cs typeface="Calibri" panose="020F0502020204030204" pitchFamily="34" charset="0"/>
              </a:rPr>
              <a:t>Supply</a:t>
            </a:r>
            <a:r>
              <a:rPr lang="es-AR" dirty="0">
                <a:latin typeface="Calibri" panose="020F0502020204030204" pitchFamily="34" charset="0"/>
                <a:ea typeface="Calibri" panose="020F0502020204030204" pitchFamily="34" charset="0"/>
                <a:cs typeface="Calibri" panose="020F0502020204030204" pitchFamily="34" charset="0"/>
              </a:rPr>
              <a:t> Chain.</a:t>
            </a:r>
          </a:p>
          <a:p>
            <a:pPr marL="285750" lvl="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Master Executive en </a:t>
            </a:r>
            <a:r>
              <a:rPr lang="es-AR" dirty="0" err="1">
                <a:latin typeface="Calibri" panose="020F0502020204030204" pitchFamily="34" charset="0"/>
                <a:ea typeface="Calibri" panose="020F0502020204030204" pitchFamily="34" charset="0"/>
                <a:cs typeface="Calibri" panose="020F0502020204030204" pitchFamily="34" charset="0"/>
              </a:rPr>
              <a:t>Gestion</a:t>
            </a:r>
            <a:r>
              <a:rPr lang="es-AR" dirty="0">
                <a:latin typeface="Calibri" panose="020F0502020204030204" pitchFamily="34" charset="0"/>
                <a:ea typeface="Calibri" panose="020F0502020204030204" pitchFamily="34" charset="0"/>
                <a:cs typeface="Calibri" panose="020F0502020204030204" pitchFamily="34" charset="0"/>
              </a:rPr>
              <a:t> de Negocios, UCA y EOI, España</a:t>
            </a:r>
          </a:p>
          <a:p>
            <a:pPr marL="285750" lvl="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Management, Universidad Adolfo Ibañez, Chile</a:t>
            </a:r>
          </a:p>
          <a:p>
            <a:pPr marL="28575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Más de 30 años de experiencia, en </a:t>
            </a:r>
            <a:r>
              <a:rPr lang="es-AR" dirty="0" err="1">
                <a:latin typeface="Calibri" panose="020F0502020204030204" pitchFamily="34" charset="0"/>
                <a:ea typeface="Calibri" panose="020F0502020204030204" pitchFamily="34" charset="0"/>
                <a:cs typeface="Calibri" panose="020F0502020204030204" pitchFamily="34" charset="0"/>
              </a:rPr>
              <a:t>Supply</a:t>
            </a:r>
            <a:r>
              <a:rPr lang="es-AR" dirty="0">
                <a:latin typeface="Calibri" panose="020F0502020204030204" pitchFamily="34" charset="0"/>
                <a:ea typeface="Calibri" panose="020F0502020204030204" pitchFamily="34" charset="0"/>
                <a:cs typeface="Calibri" panose="020F0502020204030204" pitchFamily="34" charset="0"/>
              </a:rPr>
              <a:t> Chain, Logística y Operaciones. Visión estratégica, capacidad de liderazgo empático y orientado a resultados, dirección exitosa de proyectos complejos y formación de equipos de alto rendimiento.</a:t>
            </a:r>
          </a:p>
          <a:p>
            <a:pPr marL="285750" indent="-285750">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Gerente de Distribución Cervecería y Maltería Quilmes, Gerente de </a:t>
            </a:r>
            <a:r>
              <a:rPr lang="es-AR" dirty="0" err="1">
                <a:latin typeface="Calibri" panose="020F0502020204030204" pitchFamily="34" charset="0"/>
                <a:ea typeface="Calibri" panose="020F0502020204030204" pitchFamily="34" charset="0"/>
                <a:cs typeface="Calibri" panose="020F0502020204030204" pitchFamily="34" charset="0"/>
              </a:rPr>
              <a:t>Supply</a:t>
            </a:r>
            <a:r>
              <a:rPr lang="es-AR" dirty="0">
                <a:latin typeface="Calibri" panose="020F0502020204030204" pitchFamily="34" charset="0"/>
                <a:ea typeface="Calibri" panose="020F0502020204030204" pitchFamily="34" charset="0"/>
                <a:cs typeface="Calibri" panose="020F0502020204030204" pitchFamily="34" charset="0"/>
              </a:rPr>
              <a:t>-Chain Coca Cola Polar y Director </a:t>
            </a:r>
            <a:r>
              <a:rPr lang="es-AR" dirty="0" err="1">
                <a:latin typeface="Calibri" panose="020F0502020204030204" pitchFamily="34" charset="0"/>
                <a:ea typeface="Calibri" panose="020F0502020204030204" pitchFamily="34" charset="0"/>
                <a:cs typeface="Calibri" panose="020F0502020204030204" pitchFamily="34" charset="0"/>
              </a:rPr>
              <a:t>Supply</a:t>
            </a:r>
            <a:r>
              <a:rPr lang="es-AR" dirty="0">
                <a:latin typeface="Calibri" panose="020F0502020204030204" pitchFamily="34" charset="0"/>
                <a:ea typeface="Calibri" panose="020F0502020204030204" pitchFamily="34" charset="0"/>
                <a:cs typeface="Calibri" panose="020F0502020204030204" pitchFamily="34" charset="0"/>
              </a:rPr>
              <a:t> Chain de </a:t>
            </a:r>
            <a:r>
              <a:rPr lang="es-AR" dirty="0" err="1">
                <a:latin typeface="Calibri" panose="020F0502020204030204" pitchFamily="34" charset="0"/>
                <a:ea typeface="Calibri" panose="020F0502020204030204" pitchFamily="34" charset="0"/>
                <a:cs typeface="Calibri" panose="020F0502020204030204" pitchFamily="34" charset="0"/>
              </a:rPr>
              <a:t>Softys</a:t>
            </a:r>
            <a:r>
              <a:rPr lang="es-AR" dirty="0">
                <a:latin typeface="Calibri" panose="020F0502020204030204" pitchFamily="34" charset="0"/>
                <a:ea typeface="Calibri" panose="020F0502020204030204" pitchFamily="34" charset="0"/>
                <a:cs typeface="Calibri" panose="020F0502020204030204" pitchFamily="34" charset="0"/>
              </a:rPr>
              <a:t> Argentina. Fundador y Director de consultora de </a:t>
            </a:r>
            <a:r>
              <a:rPr lang="es-AR" dirty="0" err="1">
                <a:latin typeface="Calibri" panose="020F0502020204030204" pitchFamily="34" charset="0"/>
                <a:ea typeface="Calibri" panose="020F0502020204030204" pitchFamily="34" charset="0"/>
                <a:cs typeface="Calibri" panose="020F0502020204030204" pitchFamily="34" charset="0"/>
              </a:rPr>
              <a:t>Supply</a:t>
            </a:r>
            <a:r>
              <a:rPr lang="es-AR" dirty="0">
                <a:latin typeface="Calibri" panose="020F0502020204030204" pitchFamily="34" charset="0"/>
                <a:ea typeface="Calibri" panose="020F0502020204030204" pitchFamily="34" charset="0"/>
                <a:cs typeface="Calibri" panose="020F0502020204030204" pitchFamily="34" charset="0"/>
              </a:rPr>
              <a:t> Chain Focus-</a:t>
            </a:r>
            <a:r>
              <a:rPr lang="es-AR" dirty="0" err="1">
                <a:latin typeface="Calibri" panose="020F0502020204030204" pitchFamily="34" charset="0"/>
                <a:ea typeface="Calibri" panose="020F0502020204030204" pitchFamily="34" charset="0"/>
                <a:cs typeface="Calibri" panose="020F0502020204030204" pitchFamily="34" charset="0"/>
              </a:rPr>
              <a:t>Logistix</a:t>
            </a:r>
            <a:endParaRPr lang="es-ES" dirty="0">
              <a:latin typeface="Calibri" panose="020F0502020204030204" pitchFamily="34" charset="0"/>
              <a:ea typeface="Segoe UI" panose="020B0502040204020203" pitchFamily="34" charset="0"/>
              <a:cs typeface="Calibri" panose="020F0502020204030204" pitchFamily="34" charset="0"/>
            </a:endParaRPr>
          </a:p>
          <a:p>
            <a:pPr>
              <a:lnSpc>
                <a:spcPts val="1600"/>
              </a:lnSpc>
            </a:pPr>
            <a:endParaRPr lang="es-AR" sz="2400" dirty="0">
              <a:solidFill>
                <a:srgbClr val="996633"/>
              </a:solidFill>
              <a:latin typeface="Calibri" panose="020F0502020204030204" pitchFamily="34" charset="0"/>
              <a:cs typeface="Calibri" panose="020F0502020204030204" pitchFamily="34" charset="0"/>
            </a:endParaRPr>
          </a:p>
          <a:p>
            <a:pPr>
              <a:buClr>
                <a:srgbClr val="996633"/>
              </a:buClr>
            </a:pPr>
            <a:endParaRPr lang="es-ES"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D6C2A6B8-1F23-F029-F3CC-D711343A5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12" y="2114388"/>
            <a:ext cx="1789506" cy="184162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Un hombre con traje sonriendo&#10;&#10;El contenido generado por IA puede ser incorrecto.">
            <a:extLst>
              <a:ext uri="{FF2B5EF4-FFF2-40B4-BE49-F238E27FC236}">
                <a16:creationId xmlns:a16="http://schemas.microsoft.com/office/drawing/2014/main" id="{D102262B-0EB5-0555-0EEB-2AC9C6336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784" y="6531033"/>
            <a:ext cx="1692251" cy="1692251"/>
          </a:xfrm>
          <a:prstGeom prst="rect">
            <a:avLst/>
          </a:prstGeom>
        </p:spPr>
      </p:pic>
    </p:spTree>
    <p:extLst>
      <p:ext uri="{BB962C8B-B14F-4D97-AF65-F5344CB8AC3E}">
        <p14:creationId xmlns:p14="http://schemas.microsoft.com/office/powerpoint/2010/main" val="2234374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CE89D7D-D05C-7ED4-8E72-B2A176FC593F}"/>
              </a:ext>
            </a:extLst>
          </p:cNvPr>
          <p:cNvSpPr/>
          <p:nvPr/>
        </p:nvSpPr>
        <p:spPr>
          <a:xfrm>
            <a:off x="-1" y="0"/>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3">
            <a:extLst>
              <a:ext uri="{FF2B5EF4-FFF2-40B4-BE49-F238E27FC236}">
                <a16:creationId xmlns:a16="http://schemas.microsoft.com/office/drawing/2014/main" id="{D103376D-D0E7-7DED-48E4-2DF4381A195E}"/>
              </a:ext>
            </a:extLst>
          </p:cNvPr>
          <p:cNvSpPr/>
          <p:nvPr/>
        </p:nvSpPr>
        <p:spPr>
          <a:xfrm>
            <a:off x="0" y="11020547"/>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a:extLst>
              <a:ext uri="{FF2B5EF4-FFF2-40B4-BE49-F238E27FC236}">
                <a16:creationId xmlns:a16="http://schemas.microsoft.com/office/drawing/2014/main" id="{EDD48DDD-200B-5D22-A55C-F1B8FE4EA5FF}"/>
              </a:ext>
            </a:extLst>
          </p:cNvPr>
          <p:cNvSpPr txBox="1"/>
          <p:nvPr/>
        </p:nvSpPr>
        <p:spPr>
          <a:xfrm>
            <a:off x="3557407" y="2478687"/>
            <a:ext cx="4653673" cy="2123658"/>
          </a:xfrm>
          <a:prstGeom prst="rect">
            <a:avLst/>
          </a:prstGeom>
          <a:noFill/>
        </p:spPr>
        <p:txBody>
          <a:bodyPr wrap="square">
            <a:spAutoFit/>
          </a:bodyPr>
          <a:lstStyle/>
          <a:p>
            <a:pPr>
              <a:defRPr/>
            </a:pPr>
            <a:r>
              <a:rPr lang="es-AR" sz="2400" b="1" dirty="0">
                <a:solidFill>
                  <a:srgbClr val="996633"/>
                </a:solidFill>
                <a:latin typeface="Calibri" panose="020F0502020204030204" pitchFamily="34" charset="0"/>
                <a:ea typeface="Segoe UI" panose="020B0502040204020203" pitchFamily="34" charset="0"/>
                <a:cs typeface="Calibri" panose="020F0502020204030204" pitchFamily="34" charset="0"/>
              </a:rPr>
              <a:t>ESCOLAR, MARCELA ALICIA</a:t>
            </a:r>
          </a:p>
          <a:p>
            <a:pPr>
              <a:defRPr/>
            </a:pPr>
            <a:endParaRPr lang="es-ES"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996633"/>
              </a:buClr>
              <a:buFont typeface="Wingdings" panose="05000000000000000000" pitchFamily="2" charset="2"/>
              <a:buChar char="§"/>
              <a:defRPr/>
            </a:pPr>
            <a:r>
              <a:rPr lang="en-US" dirty="0" err="1">
                <a:latin typeface="Calibri" panose="020F0502020204030204" pitchFamily="34" charset="0"/>
                <a:ea typeface="Calibri" panose="020F0502020204030204" pitchFamily="34" charset="0"/>
                <a:cs typeface="Calibri" panose="020F0502020204030204" pitchFamily="34" charset="0"/>
              </a:rPr>
              <a:t>Docente</a:t>
            </a:r>
            <a:r>
              <a:rPr lang="en-US" dirty="0">
                <a:latin typeface="Calibri" panose="020F0502020204030204" pitchFamily="34" charset="0"/>
                <a:ea typeface="Calibri" panose="020F0502020204030204" pitchFamily="34" charset="0"/>
                <a:cs typeface="Calibri" panose="020F0502020204030204" pitchFamily="34" charset="0"/>
              </a:rPr>
              <a:t> de Costos, Control, Toma de </a:t>
            </a:r>
            <a:r>
              <a:rPr lang="en-US" dirty="0" err="1">
                <a:latin typeface="Calibri" panose="020F0502020204030204" pitchFamily="34" charset="0"/>
                <a:ea typeface="Calibri" panose="020F0502020204030204" pitchFamily="34" charset="0"/>
                <a:cs typeface="Calibri" panose="020F0502020204030204" pitchFamily="34" charset="0"/>
              </a:rPr>
              <a:t>Decisiones</a:t>
            </a:r>
            <a:r>
              <a:rPr lang="en-US" dirty="0">
                <a:latin typeface="Calibri" panose="020F0502020204030204" pitchFamily="34" charset="0"/>
                <a:ea typeface="Calibri" panose="020F0502020204030204" pitchFamily="34" charset="0"/>
                <a:cs typeface="Calibri" panose="020F0502020204030204" pitchFamily="34" charset="0"/>
              </a:rPr>
              <a:t> en UADE Business School.</a:t>
            </a:r>
          </a:p>
          <a:p>
            <a:pPr marL="285750" indent="-285750">
              <a:buClr>
                <a:srgbClr val="996633"/>
              </a:buClr>
              <a:buFont typeface="Wingdings" panose="05000000000000000000" pitchFamily="2" charset="2"/>
              <a:buChar char="§"/>
              <a:defRPr/>
            </a:pPr>
            <a:r>
              <a:rPr lang="en-US" dirty="0">
                <a:latin typeface="Calibri" panose="020F0502020204030204" pitchFamily="34" charset="0"/>
                <a:ea typeface="Calibri" panose="020F0502020204030204" pitchFamily="34" charset="0"/>
                <a:cs typeface="Calibri" panose="020F0502020204030204" pitchFamily="34" charset="0"/>
              </a:rPr>
              <a:t>Master in Business Administration, IAE.</a:t>
            </a:r>
          </a:p>
          <a:p>
            <a:pPr marL="285750" indent="-285750">
              <a:buClr>
                <a:srgbClr val="996633"/>
              </a:buClr>
              <a:buFont typeface="Wingdings" panose="05000000000000000000" pitchFamily="2" charset="2"/>
              <a:buChar char="§"/>
              <a:defRPr/>
            </a:pPr>
            <a:r>
              <a:rPr lang="en-US" dirty="0">
                <a:latin typeface="Calibri" panose="020F0502020204030204" pitchFamily="34" charset="0"/>
                <a:ea typeface="Calibri" panose="020F0502020204030204" pitchFamily="34" charset="0"/>
                <a:cs typeface="Calibri" panose="020F0502020204030204" pitchFamily="34" charset="0"/>
              </a:rPr>
              <a:t>Training and Consulting Partner en MAE Consultores.</a:t>
            </a:r>
            <a:endParaRPr lang="es-ES"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5A55C89D-FD65-6BF7-3FA0-2E0DB819A07D}"/>
              </a:ext>
            </a:extLst>
          </p:cNvPr>
          <p:cNvSpPr txBox="1"/>
          <p:nvPr/>
        </p:nvSpPr>
        <p:spPr>
          <a:xfrm>
            <a:off x="657924" y="1476518"/>
            <a:ext cx="2622830" cy="523220"/>
          </a:xfrm>
          <a:prstGeom prst="rect">
            <a:avLst/>
          </a:prstGeom>
          <a:noFill/>
        </p:spPr>
        <p:txBody>
          <a:bodyPr wrap="square">
            <a:spAutoFit/>
          </a:bodyPr>
          <a:lstStyle/>
          <a:p>
            <a:r>
              <a:rPr lang="es-AR" sz="2800" b="1" dirty="0">
                <a:solidFill>
                  <a:schemeClr val="accent1"/>
                </a:solidFill>
                <a:latin typeface="Calibri" panose="020F0502020204030204" pitchFamily="34" charset="0"/>
                <a:cs typeface="Calibri" panose="020F0502020204030204" pitchFamily="34" charset="0"/>
              </a:rPr>
              <a:t>Cuerpo docente</a:t>
            </a:r>
            <a:endParaRPr lang="es-AR" sz="2800" dirty="0">
              <a:solidFill>
                <a:schemeClr val="accent1"/>
              </a:solidFill>
            </a:endParaRPr>
          </a:p>
        </p:txBody>
      </p:sp>
      <p:sp>
        <p:nvSpPr>
          <p:cNvPr id="2" name="Rectángulo 1">
            <a:extLst>
              <a:ext uri="{FF2B5EF4-FFF2-40B4-BE49-F238E27FC236}">
                <a16:creationId xmlns:a16="http://schemas.microsoft.com/office/drawing/2014/main" id="{D6D5687A-3AF8-5E88-223C-E6ACFDFB9FE2}"/>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7" name="Imagen 6">
            <a:extLst>
              <a:ext uri="{FF2B5EF4-FFF2-40B4-BE49-F238E27FC236}">
                <a16:creationId xmlns:a16="http://schemas.microsoft.com/office/drawing/2014/main" id="{36547B44-2D49-4ECB-0A84-FAEF9A7DD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5" y="2478687"/>
            <a:ext cx="1638877" cy="1687058"/>
          </a:xfrm>
          <a:prstGeom prst="rect">
            <a:avLst/>
          </a:prstGeom>
        </p:spPr>
      </p:pic>
    </p:spTree>
    <p:extLst>
      <p:ext uri="{BB962C8B-B14F-4D97-AF65-F5344CB8AC3E}">
        <p14:creationId xmlns:p14="http://schemas.microsoft.com/office/powerpoint/2010/main" val="623819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673B5B8-F4C0-77BE-D0BD-3FABF2C3BFA6}"/>
              </a:ext>
            </a:extLst>
          </p:cNvPr>
          <p:cNvSpPr/>
          <p:nvPr/>
        </p:nvSpPr>
        <p:spPr>
          <a:xfrm>
            <a:off x="-2" y="11020548"/>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0467DE06-BEBE-F6C7-C0E5-ECB6BD591539}"/>
              </a:ext>
            </a:extLst>
          </p:cNvPr>
          <p:cNvSpPr txBox="1"/>
          <p:nvPr/>
        </p:nvSpPr>
        <p:spPr>
          <a:xfrm>
            <a:off x="685632" y="2185472"/>
            <a:ext cx="6077118" cy="1015663"/>
          </a:xfrm>
          <a:prstGeom prst="rect">
            <a:avLst/>
          </a:prstGeom>
          <a:noFill/>
        </p:spPr>
        <p:txBody>
          <a:bodyPr wrap="square">
            <a:spAutoFit/>
          </a:bodyPr>
          <a:lstStyle/>
          <a:p>
            <a:r>
              <a:rPr lang="es-AR" dirty="0"/>
              <a:t>• </a:t>
            </a:r>
            <a:r>
              <a:rPr lang="es-AR" sz="2000" dirty="0">
                <a:latin typeface="Calibri" panose="020F0502020204030204" pitchFamily="34" charset="0"/>
                <a:cs typeface="Calibri" panose="020F0502020204030204" pitchFamily="34" charset="0"/>
              </a:rPr>
              <a:t>Completar la solicitud de Admisión. </a:t>
            </a:r>
          </a:p>
          <a:p>
            <a:r>
              <a:rPr lang="es-AR" sz="2000" dirty="0">
                <a:latin typeface="Calibri" panose="020F0502020204030204" pitchFamily="34" charset="0"/>
                <a:cs typeface="Calibri" panose="020F0502020204030204" pitchFamily="34" charset="0"/>
              </a:rPr>
              <a:t>• Presentar Currículum Vitae.</a:t>
            </a:r>
          </a:p>
          <a:p>
            <a:r>
              <a:rPr lang="es-AR" sz="2000" dirty="0">
                <a:latin typeface="Calibri" panose="020F0502020204030204" pitchFamily="34" charset="0"/>
                <a:cs typeface="Calibri" panose="020F0502020204030204" pitchFamily="34" charset="0"/>
              </a:rPr>
              <a:t>• Entrevista de admisión, en caso de ser requerida.</a:t>
            </a:r>
          </a:p>
        </p:txBody>
      </p:sp>
      <p:sp>
        <p:nvSpPr>
          <p:cNvPr id="16" name="CuadroTexto 15">
            <a:extLst>
              <a:ext uri="{FF2B5EF4-FFF2-40B4-BE49-F238E27FC236}">
                <a16:creationId xmlns:a16="http://schemas.microsoft.com/office/drawing/2014/main" id="{CA2B2BC4-8A34-9B41-B31E-2FAF9D700C32}"/>
              </a:ext>
            </a:extLst>
          </p:cNvPr>
          <p:cNvSpPr txBox="1"/>
          <p:nvPr/>
        </p:nvSpPr>
        <p:spPr>
          <a:xfrm>
            <a:off x="685632" y="1583071"/>
            <a:ext cx="3695867"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Requisitos de Admisión </a:t>
            </a:r>
            <a:endParaRPr lang="es-AR" sz="2800" dirty="0"/>
          </a:p>
        </p:txBody>
      </p:sp>
      <p:sp>
        <p:nvSpPr>
          <p:cNvPr id="18" name="CuadroTexto 17">
            <a:extLst>
              <a:ext uri="{FF2B5EF4-FFF2-40B4-BE49-F238E27FC236}">
                <a16:creationId xmlns:a16="http://schemas.microsoft.com/office/drawing/2014/main" id="{DA505630-6D99-6AB9-AAF5-591B33C8926B}"/>
              </a:ext>
            </a:extLst>
          </p:cNvPr>
          <p:cNvSpPr txBox="1"/>
          <p:nvPr/>
        </p:nvSpPr>
        <p:spPr>
          <a:xfrm>
            <a:off x="685632" y="4176566"/>
            <a:ext cx="7848768" cy="707886"/>
          </a:xfrm>
          <a:prstGeom prst="rect">
            <a:avLst/>
          </a:prstGeom>
          <a:noFill/>
        </p:spPr>
        <p:txBody>
          <a:bodyPr wrap="square">
            <a:spAutoFit/>
          </a:bodyPr>
          <a:lstStyle/>
          <a:p>
            <a:r>
              <a:rPr lang="es-AR" sz="2000" dirty="0">
                <a:latin typeface="Calibri" panose="020F0502020204030204" pitchFamily="34" charset="0"/>
                <a:cs typeface="Calibri" panose="020F0502020204030204" pitchFamily="34" charset="0"/>
              </a:rPr>
              <a:t>Quienes cumplan con el 75% de asistencia al programa,</a:t>
            </a:r>
          </a:p>
          <a:p>
            <a:r>
              <a:rPr lang="es-AR" sz="2000" dirty="0">
                <a:latin typeface="Calibri" panose="020F0502020204030204" pitchFamily="34" charset="0"/>
                <a:cs typeface="Calibri" panose="020F0502020204030204" pitchFamily="34" charset="0"/>
              </a:rPr>
              <a:t>recibirán su certificado </a:t>
            </a:r>
            <a:r>
              <a:rPr lang="es-AR" sz="2000">
                <a:latin typeface="Calibri" panose="020F0502020204030204" pitchFamily="34" charset="0"/>
                <a:cs typeface="Calibri" panose="020F0502020204030204" pitchFamily="34" charset="0"/>
              </a:rPr>
              <a:t>de Participación.</a:t>
            </a:r>
            <a:endParaRPr lang="es-AR" sz="2000" dirty="0">
              <a:latin typeface="Calibri" panose="020F0502020204030204" pitchFamily="34" charset="0"/>
              <a:cs typeface="Calibri" panose="020F0502020204030204" pitchFamily="34" charset="0"/>
            </a:endParaRPr>
          </a:p>
        </p:txBody>
      </p:sp>
      <p:sp>
        <p:nvSpPr>
          <p:cNvPr id="21" name="CuadroTexto 20">
            <a:extLst>
              <a:ext uri="{FF2B5EF4-FFF2-40B4-BE49-F238E27FC236}">
                <a16:creationId xmlns:a16="http://schemas.microsoft.com/office/drawing/2014/main" id="{C1AD7529-4AEC-F951-63FA-38F344531AD7}"/>
              </a:ext>
            </a:extLst>
          </p:cNvPr>
          <p:cNvSpPr txBox="1"/>
          <p:nvPr/>
        </p:nvSpPr>
        <p:spPr>
          <a:xfrm>
            <a:off x="685632" y="5225421"/>
            <a:ext cx="5562768"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Valor y forma de pago del programa</a:t>
            </a:r>
            <a:endParaRPr lang="es-AR" sz="2800" dirty="0"/>
          </a:p>
        </p:txBody>
      </p:sp>
      <p:pic>
        <p:nvPicPr>
          <p:cNvPr id="24" name="Imagen 23">
            <a:extLst>
              <a:ext uri="{FF2B5EF4-FFF2-40B4-BE49-F238E27FC236}">
                <a16:creationId xmlns:a16="http://schemas.microsoft.com/office/drawing/2014/main" id="{1680BC8B-9739-10EF-65D3-418BA215A0B8}"/>
              </a:ext>
            </a:extLst>
          </p:cNvPr>
          <p:cNvPicPr>
            <a:picLocks noChangeAspect="1"/>
          </p:cNvPicPr>
          <p:nvPr/>
        </p:nvPicPr>
        <p:blipFill>
          <a:blip r:embed="rId2"/>
          <a:stretch>
            <a:fillRect/>
          </a:stretch>
        </p:blipFill>
        <p:spPr>
          <a:xfrm>
            <a:off x="6762750" y="9508065"/>
            <a:ext cx="2076450" cy="1250873"/>
          </a:xfrm>
          <a:prstGeom prst="rect">
            <a:avLst/>
          </a:prstGeom>
        </p:spPr>
      </p:pic>
      <p:sp>
        <p:nvSpPr>
          <p:cNvPr id="2" name="Rectángulo 1">
            <a:extLst>
              <a:ext uri="{FF2B5EF4-FFF2-40B4-BE49-F238E27FC236}">
                <a16:creationId xmlns:a16="http://schemas.microsoft.com/office/drawing/2014/main" id="{86F50D01-136F-B9FA-82A4-D673B683572E}"/>
              </a:ext>
            </a:extLst>
          </p:cNvPr>
          <p:cNvSpPr/>
          <p:nvPr/>
        </p:nvSpPr>
        <p:spPr>
          <a:xfrm>
            <a:off x="-4598" y="858552"/>
            <a:ext cx="9139074" cy="261610"/>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 name="Rectángulo 2">
            <a:extLst>
              <a:ext uri="{FF2B5EF4-FFF2-40B4-BE49-F238E27FC236}">
                <a16:creationId xmlns:a16="http://schemas.microsoft.com/office/drawing/2014/main" id="{E728CAF6-5DD8-F338-BEAF-1A3EC59E3DD0}"/>
              </a:ext>
            </a:extLst>
          </p:cNvPr>
          <p:cNvSpPr/>
          <p:nvPr/>
        </p:nvSpPr>
        <p:spPr>
          <a:xfrm>
            <a:off x="-1" y="0"/>
            <a:ext cx="9134475" cy="858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a:extLst>
              <a:ext uri="{FF2B5EF4-FFF2-40B4-BE49-F238E27FC236}">
                <a16:creationId xmlns:a16="http://schemas.microsoft.com/office/drawing/2014/main" id="{918215F1-E1D1-B779-4243-1D7C7FAD7378}"/>
              </a:ext>
            </a:extLst>
          </p:cNvPr>
          <p:cNvSpPr txBox="1"/>
          <p:nvPr/>
        </p:nvSpPr>
        <p:spPr>
          <a:xfrm>
            <a:off x="685632" y="3523034"/>
            <a:ext cx="4591050"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Condiciones de Certificación</a:t>
            </a:r>
            <a:endParaRPr lang="es-AR" sz="2800" dirty="0"/>
          </a:p>
        </p:txBody>
      </p:sp>
      <p:sp>
        <p:nvSpPr>
          <p:cNvPr id="7" name="CuadroTexto 6">
            <a:extLst>
              <a:ext uri="{FF2B5EF4-FFF2-40B4-BE49-F238E27FC236}">
                <a16:creationId xmlns:a16="http://schemas.microsoft.com/office/drawing/2014/main" id="{22312645-3951-7426-7FAF-39D1F52D5BF3}"/>
              </a:ext>
            </a:extLst>
          </p:cNvPr>
          <p:cNvSpPr txBox="1"/>
          <p:nvPr/>
        </p:nvSpPr>
        <p:spPr>
          <a:xfrm>
            <a:off x="685632" y="5678373"/>
            <a:ext cx="7848767" cy="3847207"/>
          </a:xfrm>
          <a:prstGeom prst="rect">
            <a:avLst/>
          </a:prstGeom>
          <a:noFill/>
        </p:spPr>
        <p:txBody>
          <a:bodyPr wrap="square">
            <a:spAutoFit/>
          </a:bodyPr>
          <a:lstStyle/>
          <a:p>
            <a:r>
              <a:rPr lang="es-AR" altLang="es-AR" sz="2000" b="1" dirty="0" err="1">
                <a:latin typeface="Segoe UI" panose="020B0502040204020203" pitchFamily="34" charset="0"/>
                <a:cs typeface="Segoe UI" panose="020B0502040204020203" pitchFamily="34" charset="0"/>
              </a:rPr>
              <a:t>Consultá</a:t>
            </a:r>
            <a:r>
              <a:rPr lang="es-AR" altLang="es-AR" sz="2000" b="1">
                <a:latin typeface="Segoe UI" panose="020B0502040204020203" pitchFamily="34" charset="0"/>
                <a:cs typeface="Segoe UI" panose="020B0502040204020203" pitchFamily="34" charset="0"/>
              </a:rPr>
              <a:t> </a:t>
            </a:r>
            <a:r>
              <a:rPr lang="es-AR" altLang="es-AR" sz="2000" b="1">
                <a:latin typeface="Segoe UI" panose="020B0502040204020203" pitchFamily="34" charset="0"/>
                <a:cs typeface="Segoe UI" panose="020B0502040204020203" pitchFamily="34" charset="0"/>
                <a:hlinkClick r:id="rId3"/>
              </a:rPr>
              <a:t>acá</a:t>
            </a:r>
            <a:endParaRPr lang="es-AR" altLang="es-AR" sz="2000" b="1" dirty="0">
              <a:latin typeface="Segoe UI" panose="020B0502040204020203" pitchFamily="34" charset="0"/>
              <a:cs typeface="Segoe UI" panose="020B0502040204020203" pitchFamily="34" charset="0"/>
            </a:endParaRPr>
          </a:p>
          <a:p>
            <a:endParaRPr lang="es-AR" sz="2000" b="1" dirty="0">
              <a:effectLst/>
              <a:latin typeface="Segoe UI" panose="020B0502040204020203" pitchFamily="34" charset="0"/>
              <a:ea typeface="Times New Roman" panose="02020603050405020304" pitchFamily="18" charset="0"/>
              <a:cs typeface="Segoe UI" panose="020B0502040204020203" pitchFamily="34" charset="0"/>
            </a:endParaRPr>
          </a:p>
          <a:p>
            <a:endParaRPr lang="es-AR" sz="2000" b="1" dirty="0">
              <a:latin typeface="Segoe UI" panose="020B0502040204020203" pitchFamily="34" charset="0"/>
              <a:ea typeface="Times New Roman" panose="02020603050405020304" pitchFamily="18" charset="0"/>
              <a:cs typeface="Segoe UI" panose="020B0502040204020203" pitchFamily="34" charset="0"/>
            </a:endParaRPr>
          </a:p>
          <a:p>
            <a:endParaRPr lang="es-AR" sz="2400" dirty="0">
              <a:effectLst/>
              <a:ea typeface="Times New Roman" panose="02020603050405020304" pitchFamily="18" charset="0"/>
            </a:endParaRPr>
          </a:p>
          <a:p>
            <a:r>
              <a:rPr lang="es-AR" sz="2000" b="1" dirty="0">
                <a:latin typeface="Calibri" panose="020F0502020204030204" pitchFamily="34" charset="0"/>
                <a:cs typeface="Calibri" panose="020F0502020204030204" pitchFamily="34" charset="0"/>
              </a:rPr>
              <a:t>                     </a:t>
            </a:r>
            <a:endParaRPr lang="es-AR" sz="2000" dirty="0">
              <a:latin typeface="Calibri" panose="020F0502020204030204" pitchFamily="34" charset="0"/>
              <a:cs typeface="Calibri" panose="020F0502020204030204" pitchFamily="34" charset="0"/>
            </a:endParaRPr>
          </a:p>
          <a:p>
            <a:r>
              <a:rPr lang="es-AR" sz="2000" b="1" i="1" dirty="0">
                <a:latin typeface="Calibri" panose="020F0502020204030204" pitchFamily="34" charset="0"/>
                <a:cs typeface="Calibri" panose="020F0502020204030204" pitchFamily="34" charset="0"/>
              </a:rPr>
              <a:t>Cursos y programas que no constituyen carreras de </a:t>
            </a:r>
          </a:p>
          <a:p>
            <a:r>
              <a:rPr lang="es-AR" sz="2000" b="1" i="1" dirty="0">
                <a:latin typeface="Calibri" panose="020F0502020204030204" pitchFamily="34" charset="0"/>
                <a:cs typeface="Calibri" panose="020F0502020204030204" pitchFamily="34" charset="0"/>
              </a:rPr>
              <a:t>posgrado en los términos del Art. 39 de la Ley de Educación </a:t>
            </a:r>
          </a:p>
          <a:p>
            <a:r>
              <a:rPr lang="es-AR" sz="2000" b="1" i="1" dirty="0">
                <a:latin typeface="Calibri" panose="020F0502020204030204" pitchFamily="34" charset="0"/>
                <a:cs typeface="Calibri" panose="020F0502020204030204" pitchFamily="34" charset="0"/>
              </a:rPr>
              <a:t>Superior </a:t>
            </a:r>
            <a:r>
              <a:rPr lang="es-AR" sz="2000" b="1" i="1" dirty="0" err="1">
                <a:latin typeface="Calibri" panose="020F0502020204030204" pitchFamily="34" charset="0"/>
                <a:cs typeface="Calibri" panose="020F0502020204030204" pitchFamily="34" charset="0"/>
              </a:rPr>
              <a:t>Nº</a:t>
            </a:r>
            <a:r>
              <a:rPr lang="es-AR" sz="2000" b="1" i="1" dirty="0">
                <a:latin typeface="Calibri" panose="020F0502020204030204" pitchFamily="34" charset="0"/>
                <a:cs typeface="Calibri" panose="020F0502020204030204" pitchFamily="34" charset="0"/>
              </a:rPr>
              <a:t> 24.521 y de la Resolución Ministerial 160/11</a:t>
            </a:r>
          </a:p>
          <a:p>
            <a:endParaRPr lang="es-AR" sz="2000" dirty="0">
              <a:latin typeface="Calibri" panose="020F0502020204030204" pitchFamily="34" charset="0"/>
              <a:ea typeface="Calibri"/>
              <a:cs typeface="Calibri" panose="020F0502020204030204" pitchFamily="34" charset="0"/>
            </a:endParaRPr>
          </a:p>
          <a:p>
            <a:r>
              <a:rPr lang="es-AR" sz="2000" b="1" i="1" dirty="0">
                <a:latin typeface="Calibri" panose="020F0502020204030204" pitchFamily="34" charset="0"/>
                <a:ea typeface="Calibri"/>
                <a:cs typeface="Calibri" panose="020F0502020204030204" pitchFamily="34" charset="0"/>
              </a:rPr>
              <a:t>La Universidad se reserva el derecho de realizar los cambios</a:t>
            </a:r>
          </a:p>
          <a:p>
            <a:r>
              <a:rPr lang="es-AR" sz="2000" b="1" i="1" dirty="0">
                <a:latin typeface="Calibri" panose="020F0502020204030204" pitchFamily="34" charset="0"/>
                <a:ea typeface="Calibri"/>
                <a:cs typeface="Calibri" panose="020F0502020204030204" pitchFamily="34" charset="0"/>
              </a:rPr>
              <a:t>que considere necesarios respecto de fechas, docentes </a:t>
            </a:r>
            <a:endParaRPr lang="en-US" sz="2000" dirty="0">
              <a:latin typeface="Calibri" panose="020F0502020204030204" pitchFamily="34" charset="0"/>
              <a:ea typeface="Calibri"/>
              <a:cs typeface="Calibri" panose="020F0502020204030204" pitchFamily="34" charset="0"/>
            </a:endParaRPr>
          </a:p>
          <a:p>
            <a:r>
              <a:rPr lang="es-AR" sz="2000" b="1" i="1" dirty="0">
                <a:latin typeface="Calibri" panose="020F0502020204030204" pitchFamily="34" charset="0"/>
                <a:ea typeface="Calibri"/>
                <a:cs typeface="Calibri" panose="020F0502020204030204" pitchFamily="34" charset="0"/>
              </a:rPr>
              <a:t>y aranceles.</a:t>
            </a:r>
            <a:endParaRPr lang="es-AR" sz="2000" dirty="0"/>
          </a:p>
        </p:txBody>
      </p:sp>
    </p:spTree>
    <p:extLst>
      <p:ext uri="{BB962C8B-B14F-4D97-AF65-F5344CB8AC3E}">
        <p14:creationId xmlns:p14="http://schemas.microsoft.com/office/powerpoint/2010/main" val="306290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7877E7BB-4068-BFED-09CC-90247AA1E33F}"/>
              </a:ext>
            </a:extLst>
          </p:cNvPr>
          <p:cNvSpPr txBox="1"/>
          <p:nvPr/>
        </p:nvSpPr>
        <p:spPr>
          <a:xfrm>
            <a:off x="1073755" y="1257558"/>
            <a:ext cx="7293873" cy="7879080"/>
          </a:xfrm>
          <a:prstGeom prst="rect">
            <a:avLst/>
          </a:prstGeom>
          <a:noFill/>
        </p:spPr>
        <p:txBody>
          <a:bodyPr wrap="square">
            <a:spAutoFit/>
          </a:bodyPr>
          <a:lstStyle/>
          <a:p>
            <a:endParaRPr lang="es-AR" sz="2800" b="1" dirty="0">
              <a:solidFill>
                <a:srgbClr val="996633"/>
              </a:solidFill>
              <a:latin typeface="Calibri" panose="020F0502020204030204" pitchFamily="34" charset="0"/>
              <a:cs typeface="Calibri" panose="020F0502020204030204" pitchFamily="34" charset="0"/>
            </a:endParaRPr>
          </a:p>
          <a:p>
            <a:r>
              <a:rPr lang="es-ES" sz="2800" b="1" dirty="0">
                <a:solidFill>
                  <a:srgbClr val="996633"/>
                </a:solidFill>
                <a:latin typeface="Calibri" panose="020F0502020204030204" pitchFamily="34" charset="0"/>
                <a:cs typeface="Calibri" panose="020F0502020204030204" pitchFamily="34" charset="0"/>
              </a:rPr>
              <a:t>Gestión de Compras y Abastecimientos </a:t>
            </a:r>
            <a:r>
              <a:rPr lang="es-AR" sz="2800" b="1" dirty="0">
                <a:solidFill>
                  <a:srgbClr val="996633"/>
                </a:solidFill>
                <a:latin typeface="Calibri" panose="020F0502020204030204" pitchFamily="34" charset="0"/>
                <a:cs typeface="Calibri" panose="020F0502020204030204" pitchFamily="34" charset="0"/>
              </a:rPr>
              <a:t> </a:t>
            </a:r>
          </a:p>
          <a:p>
            <a:endParaRPr lang="es-AR" sz="2800" b="1" dirty="0">
              <a:solidFill>
                <a:srgbClr val="156082"/>
              </a:solidFill>
              <a:latin typeface="Calibri" panose="020F0502020204030204" pitchFamily="34" charset="0"/>
              <a:cs typeface="Calibri" panose="020F0502020204030204" pitchFamily="34" charset="0"/>
            </a:endParaRPr>
          </a:p>
          <a:p>
            <a:r>
              <a:rPr lang="es-AR" sz="2800" b="1" dirty="0">
                <a:solidFill>
                  <a:srgbClr val="156082"/>
                </a:solidFill>
                <a:latin typeface="Calibri" panose="020F0502020204030204" pitchFamily="34" charset="0"/>
                <a:cs typeface="Calibri" panose="020F0502020204030204" pitchFamily="34" charset="0"/>
              </a:rPr>
              <a:t>Acerca del programa</a:t>
            </a:r>
          </a:p>
          <a:p>
            <a:endParaRPr lang="es-AR" dirty="0">
              <a:latin typeface="Calibri" panose="020F0502020204030204" pitchFamily="34" charset="0"/>
              <a:cs typeface="Calibri" panose="020F0502020204030204" pitchFamily="34" charset="0"/>
            </a:endParaRPr>
          </a:p>
          <a:p>
            <a:r>
              <a:rPr lang="es-ES" sz="1800" dirty="0">
                <a:latin typeface="Calibri" panose="020F0502020204030204" pitchFamily="34" charset="0"/>
                <a:cs typeface="Calibri" panose="020F0502020204030204" pitchFamily="34" charset="0"/>
              </a:rPr>
              <a:t>Comprar ha sido siempre la contracara de Vender, una función no puede existir sin la otra. Sin embargo, en el pasado, esta última obtuvo la mayor parte de la atención de quienes dirigían las empresas, así como del mundo académico que rápidamente salió a cubrir sus necesidades de formación y capacitación.</a:t>
            </a:r>
          </a:p>
          <a:p>
            <a:endParaRPr lang="es-ES" sz="1800" dirty="0">
              <a:latin typeface="Calibri" panose="020F0502020204030204" pitchFamily="34" charset="0"/>
              <a:cs typeface="Calibri" panose="020F0502020204030204" pitchFamily="34" charset="0"/>
            </a:endParaRPr>
          </a:p>
          <a:p>
            <a:r>
              <a:rPr lang="es-ES" sz="1800" dirty="0">
                <a:latin typeface="Calibri" panose="020F0502020204030204" pitchFamily="34" charset="0"/>
                <a:cs typeface="Calibri" panose="020F0502020204030204" pitchFamily="34" charset="0"/>
              </a:rPr>
              <a:t>Dado que las empresas adquirían de sus proveedores mayormente materias primas e insumos, que luego transformaban en productos terminados mediante grandes aportes de valor, o sea que: “lo que se compraba era de escasa importancia frente a lo que se vendía”, este enfoque era totalmente lógico.</a:t>
            </a:r>
          </a:p>
          <a:p>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sz="2600" b="1" dirty="0">
              <a:solidFill>
                <a:srgbClr val="156082"/>
              </a:solidFill>
              <a:latin typeface="Calibri" panose="020F0502020204030204" pitchFamily="34" charset="0"/>
              <a:cs typeface="Calibri" panose="020F0502020204030204" pitchFamily="34" charset="0"/>
            </a:endParaRPr>
          </a:p>
          <a:p>
            <a:endParaRPr lang="es-AR" sz="2600" b="1" dirty="0">
              <a:solidFill>
                <a:srgbClr val="156082"/>
              </a:solidFill>
              <a:latin typeface="Calibri" panose="020F0502020204030204" pitchFamily="34" charset="0"/>
              <a:cs typeface="Calibri" panose="020F0502020204030204" pitchFamily="34" charset="0"/>
            </a:endParaRPr>
          </a:p>
        </p:txBody>
      </p:sp>
      <p:sp>
        <p:nvSpPr>
          <p:cNvPr id="29" name="Rectángulo 28">
            <a:extLst>
              <a:ext uri="{FF2B5EF4-FFF2-40B4-BE49-F238E27FC236}">
                <a16:creationId xmlns:a16="http://schemas.microsoft.com/office/drawing/2014/main" id="{412E986D-3518-51B1-547F-EC85C4B439A6}"/>
              </a:ext>
            </a:extLst>
          </p:cNvPr>
          <p:cNvSpPr/>
          <p:nvPr/>
        </p:nvSpPr>
        <p:spPr>
          <a:xfrm>
            <a:off x="-16621" y="11046507"/>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ángulo 30">
            <a:extLst>
              <a:ext uri="{FF2B5EF4-FFF2-40B4-BE49-F238E27FC236}">
                <a16:creationId xmlns:a16="http://schemas.microsoft.com/office/drawing/2014/main" id="{11D5B268-A016-CC37-7EC9-0E4B56C3C47D}"/>
              </a:ext>
            </a:extLst>
          </p:cNvPr>
          <p:cNvSpPr/>
          <p:nvPr/>
        </p:nvSpPr>
        <p:spPr>
          <a:xfrm>
            <a:off x="-16623" y="-42244"/>
            <a:ext cx="9134475" cy="1045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3600" dirty="0">
              <a:solidFill>
                <a:srgbClr val="FFFF99"/>
              </a:solidFill>
            </a:endParaRPr>
          </a:p>
        </p:txBody>
      </p:sp>
      <p:sp>
        <p:nvSpPr>
          <p:cNvPr id="3" name="Rectángulo 2">
            <a:extLst>
              <a:ext uri="{FF2B5EF4-FFF2-40B4-BE49-F238E27FC236}">
                <a16:creationId xmlns:a16="http://schemas.microsoft.com/office/drawing/2014/main" id="{56CD45A4-DF9E-63D0-12DD-EF1DD526C8F9}"/>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74242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7877E7BB-4068-BFED-09CC-90247AA1E33F}"/>
              </a:ext>
            </a:extLst>
          </p:cNvPr>
          <p:cNvSpPr txBox="1"/>
          <p:nvPr/>
        </p:nvSpPr>
        <p:spPr>
          <a:xfrm>
            <a:off x="1073755" y="1257558"/>
            <a:ext cx="7727345" cy="9633406"/>
          </a:xfrm>
          <a:prstGeom prst="rect">
            <a:avLst/>
          </a:prstGeom>
          <a:noFill/>
        </p:spPr>
        <p:txBody>
          <a:bodyPr wrap="square">
            <a:spAutoFit/>
          </a:bodyPr>
          <a:lstStyle/>
          <a:p>
            <a:endParaRPr lang="es-AR" sz="2800" b="1" dirty="0">
              <a:solidFill>
                <a:srgbClr val="996633"/>
              </a:solidFill>
              <a:latin typeface="Calibri" panose="020F0502020204030204" pitchFamily="34" charset="0"/>
              <a:cs typeface="Calibri" panose="020F0502020204030204" pitchFamily="34" charset="0"/>
            </a:endParaRPr>
          </a:p>
          <a:p>
            <a:endParaRPr lang="es-AR" sz="2800" b="1" dirty="0">
              <a:solidFill>
                <a:srgbClr val="156082"/>
              </a:solidFill>
              <a:latin typeface="Calibri" panose="020F0502020204030204" pitchFamily="34" charset="0"/>
              <a:cs typeface="Calibri" panose="020F0502020204030204" pitchFamily="34" charset="0"/>
            </a:endParaRPr>
          </a:p>
          <a:p>
            <a:r>
              <a:rPr lang="es-AR" sz="2800" b="1" dirty="0">
                <a:solidFill>
                  <a:srgbClr val="156082"/>
                </a:solidFill>
                <a:latin typeface="Calibri" panose="020F0502020204030204" pitchFamily="34" charset="0"/>
                <a:cs typeface="Calibri" panose="020F0502020204030204" pitchFamily="34" charset="0"/>
              </a:rPr>
              <a:t>Acerca del programa (continuación)</a:t>
            </a:r>
          </a:p>
          <a:p>
            <a:endParaRPr lang="es-AR" dirty="0">
              <a:latin typeface="Calibri" panose="020F0502020204030204" pitchFamily="34" charset="0"/>
              <a:cs typeface="Calibri" panose="020F0502020204030204" pitchFamily="34" charset="0"/>
            </a:endParaRPr>
          </a:p>
          <a:p>
            <a:pPr algn="just">
              <a:spcAft>
                <a:spcPts val="0"/>
              </a:spcAft>
            </a:pPr>
            <a:r>
              <a:rPr lang="es-ES" sz="1800" dirty="0">
                <a:effectLst/>
                <a:latin typeface="Calibri" panose="020F0502020204030204" pitchFamily="34" charset="0"/>
                <a:ea typeface="Times New Roman" panose="02020603050405020304" pitchFamily="18" charset="0"/>
                <a:cs typeface="Calibri" panose="020F0502020204030204" pitchFamily="34" charset="0"/>
              </a:rPr>
              <a:t>Con el desarrollo de las empresas de servicios y de los proveedores de industria, se verificó que se obtenían mayores eficiencias si las empresas se enfocaban en hacer exclusivamente lo que las destacaba, y adquirían el resto de un mercado proveedor que -también enfocado- producía bienes y servicios al menor costo posible.</a:t>
            </a:r>
          </a:p>
          <a:p>
            <a:pPr algn="just">
              <a:spcAft>
                <a:spcPts val="0"/>
              </a:spcAft>
            </a:pPr>
            <a:endParaRPr lang="es-E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s-ES" sz="1800" dirty="0">
                <a:effectLst/>
                <a:latin typeface="Calibri" panose="020F0502020204030204" pitchFamily="34" charset="0"/>
                <a:ea typeface="Times New Roman" panose="02020603050405020304" pitchFamily="18" charset="0"/>
                <a:cs typeface="Calibri" panose="020F0502020204030204" pitchFamily="34" charset="0"/>
              </a:rPr>
              <a:t>Las organizaciones comenzaron entonces a exigir más de sus oficinas de Compras al ser “lo que se compra tan importante como lo que se vende”. Lamentablemente, los departamentos de Compras estaban escasamente preparados para enfrentar el desafío. Dependiendo alternativamente de áreas industriales o financieras, eran vistos como áreas de soporte o meras administradoras para lograr que los materiales llegasen a los departamentos productivos.</a:t>
            </a:r>
          </a:p>
          <a:p>
            <a:pPr algn="just">
              <a:spcAft>
                <a:spcPts val="0"/>
              </a:spcAft>
            </a:pPr>
            <a:endParaRPr lang="es-E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s-ES" sz="1800" dirty="0">
                <a:effectLst/>
                <a:latin typeface="Calibri" panose="020F0502020204030204" pitchFamily="34" charset="0"/>
                <a:ea typeface="Times New Roman" panose="02020603050405020304" pitchFamily="18" charset="0"/>
                <a:cs typeface="Calibri" panose="020F0502020204030204" pitchFamily="34" charset="0"/>
              </a:rPr>
              <a:t>Con la Globalización, la mayor oferta de bienes y servicios empuja los precios hacia la baja, convirtiéndolos en </a:t>
            </a:r>
            <a:r>
              <a:rPr lang="es-ES" sz="1800" dirty="0" err="1">
                <a:effectLst/>
                <a:latin typeface="Calibri" panose="020F0502020204030204" pitchFamily="34" charset="0"/>
                <a:ea typeface="Times New Roman" panose="02020603050405020304" pitchFamily="18" charset="0"/>
                <a:cs typeface="Calibri" panose="020F0502020204030204" pitchFamily="34" charset="0"/>
              </a:rPr>
              <a:t>commodities</a:t>
            </a:r>
            <a:r>
              <a:rPr lang="es-ES" sz="1800" dirty="0">
                <a:effectLst/>
                <a:latin typeface="Calibri" panose="020F0502020204030204" pitchFamily="34" charset="0"/>
                <a:ea typeface="Times New Roman" panose="02020603050405020304" pitchFamily="18" charset="0"/>
                <a:cs typeface="Calibri" panose="020F0502020204030204" pitchFamily="34" charset="0"/>
              </a:rPr>
              <a:t>. Gracias a Internet, se transparentan los precios en cada mercado haciendo que incrementar las ventas se vuelva todo un desafío, y que haya que volcarse a las reducciones de costo para que las empresas puedan sobrevivir.</a:t>
            </a:r>
          </a:p>
          <a:p>
            <a:pPr algn="just">
              <a:spcAft>
                <a:spcPts val="0"/>
              </a:spcAft>
            </a:pPr>
            <a:endParaRPr lang="es-E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s-ES" sz="1800" dirty="0">
                <a:effectLst/>
                <a:latin typeface="Calibri" panose="020F0502020204030204" pitchFamily="34" charset="0"/>
                <a:ea typeface="Times New Roman" panose="02020603050405020304" pitchFamily="18" charset="0"/>
                <a:cs typeface="Calibri" panose="020F0502020204030204" pitchFamily="34" charset="0"/>
              </a:rPr>
              <a:t>Para asimilar este cambio que coloca a Compras como uno de los pilares estratégicos de generación de valor en la empresa, es que hemos preparado este curso. </a:t>
            </a:r>
          </a:p>
          <a:p>
            <a:endParaRPr lang="es-AR" sz="800" b="1" dirty="0">
              <a:solidFill>
                <a:srgbClr val="156082"/>
              </a:solidFill>
              <a:latin typeface="Calibri"/>
              <a:ea typeface="Calibri"/>
              <a:cs typeface="Calibri"/>
            </a:endParaRPr>
          </a:p>
          <a:p>
            <a:r>
              <a:rPr lang="es-AR" sz="2400" b="1" dirty="0">
                <a:solidFill>
                  <a:srgbClr val="156082"/>
                </a:solidFill>
                <a:latin typeface="Calibri"/>
                <a:ea typeface="Calibri"/>
                <a:cs typeface="Calibri"/>
              </a:rPr>
              <a:t>Inicio:</a:t>
            </a:r>
            <a:r>
              <a:rPr lang="es-AR" sz="2400" b="1" dirty="0">
                <a:latin typeface="Calibri"/>
                <a:ea typeface="Calibri"/>
                <a:cs typeface="Calibri"/>
              </a:rPr>
              <a:t> 9 de junio</a:t>
            </a:r>
            <a:endParaRPr lang="es-AR" sz="2400" dirty="0">
              <a:latin typeface="Calibri"/>
              <a:ea typeface="Calibri"/>
              <a:cs typeface="Calibri"/>
            </a:endParaRPr>
          </a:p>
          <a:p>
            <a:r>
              <a:rPr lang="es-AR" sz="2400" b="1" dirty="0">
                <a:solidFill>
                  <a:srgbClr val="156082"/>
                </a:solidFill>
                <a:latin typeface="Calibri"/>
                <a:ea typeface="Calibri"/>
                <a:cs typeface="Calibri"/>
              </a:rPr>
              <a:t>Finalización: </a:t>
            </a:r>
            <a:r>
              <a:rPr lang="es-AR" sz="2400" b="1" dirty="0">
                <a:latin typeface="Calibri"/>
                <a:ea typeface="Calibri"/>
                <a:cs typeface="Calibri"/>
              </a:rPr>
              <a:t>3 de noviembre</a:t>
            </a:r>
          </a:p>
          <a:p>
            <a:r>
              <a:rPr lang="es-AR" sz="2400" b="1" dirty="0">
                <a:solidFill>
                  <a:srgbClr val="156082"/>
                </a:solidFill>
                <a:latin typeface="Calibri"/>
                <a:ea typeface="Calibri"/>
                <a:cs typeface="Calibri"/>
              </a:rPr>
              <a:t>Receso: </a:t>
            </a:r>
            <a:r>
              <a:rPr lang="es-AR" sz="2400" b="1" dirty="0">
                <a:latin typeface="Calibri"/>
                <a:ea typeface="Calibri"/>
                <a:cs typeface="Calibri"/>
              </a:rPr>
              <a:t>21 y 28 de julio</a:t>
            </a:r>
          </a:p>
          <a:p>
            <a:r>
              <a:rPr lang="es-AR" sz="2400" b="1" dirty="0">
                <a:solidFill>
                  <a:srgbClr val="156082"/>
                </a:solidFill>
                <a:latin typeface="Calibri" panose="020F0502020204030204" pitchFamily="34" charset="0"/>
                <a:cs typeface="Calibri" panose="020F0502020204030204" pitchFamily="34" charset="0"/>
              </a:rPr>
              <a:t>Clases</a:t>
            </a:r>
            <a:r>
              <a:rPr lang="es-AR" sz="2400" b="1" dirty="0">
                <a:latin typeface="Calibri" panose="020F0502020204030204" pitchFamily="34" charset="0"/>
                <a:cs typeface="Calibri" panose="020F0502020204030204" pitchFamily="34" charset="0"/>
              </a:rPr>
              <a:t>: martes, de 19 a 22 </a:t>
            </a:r>
            <a:r>
              <a:rPr lang="es-AR" sz="2400" b="1" dirty="0" err="1">
                <a:latin typeface="Calibri" panose="020F0502020204030204" pitchFamily="34" charset="0"/>
                <a:cs typeface="Calibri" panose="020F0502020204030204" pitchFamily="34" charset="0"/>
              </a:rPr>
              <a:t>hs</a:t>
            </a:r>
            <a:r>
              <a:rPr lang="es-AR" sz="2400" b="1" dirty="0">
                <a:latin typeface="Calibri" panose="020F0502020204030204" pitchFamily="34" charset="0"/>
                <a:cs typeface="Calibri" panose="020F0502020204030204" pitchFamily="34" charset="0"/>
              </a:rPr>
              <a:t>.</a:t>
            </a:r>
          </a:p>
        </p:txBody>
      </p:sp>
      <p:sp>
        <p:nvSpPr>
          <p:cNvPr id="29" name="Rectángulo 28">
            <a:extLst>
              <a:ext uri="{FF2B5EF4-FFF2-40B4-BE49-F238E27FC236}">
                <a16:creationId xmlns:a16="http://schemas.microsoft.com/office/drawing/2014/main" id="{412E986D-3518-51B1-547F-EC85C4B439A6}"/>
              </a:ext>
            </a:extLst>
          </p:cNvPr>
          <p:cNvSpPr/>
          <p:nvPr/>
        </p:nvSpPr>
        <p:spPr>
          <a:xfrm>
            <a:off x="-16621" y="11046507"/>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ángulo 30">
            <a:extLst>
              <a:ext uri="{FF2B5EF4-FFF2-40B4-BE49-F238E27FC236}">
                <a16:creationId xmlns:a16="http://schemas.microsoft.com/office/drawing/2014/main" id="{11D5B268-A016-CC37-7EC9-0E4B56C3C47D}"/>
              </a:ext>
            </a:extLst>
          </p:cNvPr>
          <p:cNvSpPr/>
          <p:nvPr/>
        </p:nvSpPr>
        <p:spPr>
          <a:xfrm>
            <a:off x="-16623" y="-42244"/>
            <a:ext cx="9134475" cy="1045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3600" dirty="0">
              <a:solidFill>
                <a:srgbClr val="FFFF99"/>
              </a:solidFill>
            </a:endParaRPr>
          </a:p>
        </p:txBody>
      </p:sp>
      <p:sp>
        <p:nvSpPr>
          <p:cNvPr id="3" name="Rectángulo 2">
            <a:extLst>
              <a:ext uri="{FF2B5EF4-FFF2-40B4-BE49-F238E27FC236}">
                <a16:creationId xmlns:a16="http://schemas.microsoft.com/office/drawing/2014/main" id="{56CD45A4-DF9E-63D0-12DD-EF1DD526C8F9}"/>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 name="Rectángulo 1">
            <a:extLst>
              <a:ext uri="{FF2B5EF4-FFF2-40B4-BE49-F238E27FC236}">
                <a16:creationId xmlns:a16="http://schemas.microsoft.com/office/drawing/2014/main" id="{A3542172-6FA8-B985-E53D-A01BE3CE8DC7}"/>
              </a:ext>
            </a:extLst>
          </p:cNvPr>
          <p:cNvSpPr/>
          <p:nvPr/>
        </p:nvSpPr>
        <p:spPr>
          <a:xfrm>
            <a:off x="1073754" y="9233276"/>
            <a:ext cx="7727345" cy="1657688"/>
          </a:xfrm>
          <a:prstGeom prst="rect">
            <a:avLst/>
          </a:prstGeom>
          <a:noFill/>
          <a:ln w="28575">
            <a:solidFill>
              <a:srgbClr val="156082"/>
            </a:solidFill>
          </a:ln>
        </p:spPr>
        <p:style>
          <a:lnRef idx="2">
            <a:schemeClr val="accent6"/>
          </a:lnRef>
          <a:fillRef idx="1">
            <a:schemeClr val="lt1"/>
          </a:fillRef>
          <a:effectRef idx="0">
            <a:schemeClr val="accent6"/>
          </a:effectRef>
          <a:fontRef idx="minor">
            <a:schemeClr val="dk1"/>
          </a:fontRef>
        </p:style>
        <p:txBody>
          <a:bodyPr rtlCol="0" anchor="ctr"/>
          <a:lstStyle/>
          <a:p>
            <a:endParaRPr lang="es-AR" sz="1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621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Un dibujo de un edificio&#10;&#10;Descripción generada automáticamente con confianza media">
            <a:extLst>
              <a:ext uri="{FF2B5EF4-FFF2-40B4-BE49-F238E27FC236}">
                <a16:creationId xmlns:a16="http://schemas.microsoft.com/office/drawing/2014/main" id="{0977FD11-E494-6557-0253-114417B9C22C}"/>
              </a:ext>
            </a:extLst>
          </p:cNvPr>
          <p:cNvPicPr>
            <a:picLocks noChangeAspect="1"/>
          </p:cNvPicPr>
          <p:nvPr/>
        </p:nvPicPr>
        <p:blipFill>
          <a:blip r:embed="rId2">
            <a:alphaModFix amt="68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67565" y="5786401"/>
            <a:ext cx="9886226" cy="5723706"/>
          </a:xfrm>
          <a:prstGeom prst="rect">
            <a:avLst/>
          </a:prstGeom>
          <a:effectLst>
            <a:softEdge rad="317500"/>
          </a:effectLst>
        </p:spPr>
      </p:pic>
      <p:sp>
        <p:nvSpPr>
          <p:cNvPr id="4" name="Rectángulo 3">
            <a:extLst>
              <a:ext uri="{FF2B5EF4-FFF2-40B4-BE49-F238E27FC236}">
                <a16:creationId xmlns:a16="http://schemas.microsoft.com/office/drawing/2014/main" id="{1A7DF2A3-5607-7DD9-B4BF-2E795D092975}"/>
              </a:ext>
            </a:extLst>
          </p:cNvPr>
          <p:cNvSpPr/>
          <p:nvPr/>
        </p:nvSpPr>
        <p:spPr>
          <a:xfrm>
            <a:off x="0" y="11020548"/>
            <a:ext cx="9151097" cy="115875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4800"/>
          </a:p>
        </p:txBody>
      </p:sp>
      <p:sp>
        <p:nvSpPr>
          <p:cNvPr id="8" name="CuadroTexto 7">
            <a:extLst>
              <a:ext uri="{FF2B5EF4-FFF2-40B4-BE49-F238E27FC236}">
                <a16:creationId xmlns:a16="http://schemas.microsoft.com/office/drawing/2014/main" id="{30C7E13B-6081-1EC7-A593-47C3CF81C1AA}"/>
              </a:ext>
            </a:extLst>
          </p:cNvPr>
          <p:cNvSpPr txBox="1"/>
          <p:nvPr/>
        </p:nvSpPr>
        <p:spPr>
          <a:xfrm>
            <a:off x="779402" y="1349560"/>
            <a:ext cx="7592292" cy="10679847"/>
          </a:xfrm>
          <a:prstGeom prst="rect">
            <a:avLst/>
          </a:prstGeom>
          <a:noFill/>
        </p:spPr>
        <p:txBody>
          <a:bodyPr wrap="square">
            <a:spAutoFit/>
          </a:bodyPr>
          <a:lstStyle/>
          <a:p>
            <a:pPr>
              <a:buClr>
                <a:srgbClr val="996633"/>
              </a:buClr>
              <a:buSzPct val="135000"/>
            </a:pPr>
            <a:r>
              <a:rPr lang="es-AR" sz="2800" b="1" dirty="0">
                <a:solidFill>
                  <a:srgbClr val="156082"/>
                </a:solidFill>
                <a:latin typeface="Calibri" panose="020F0502020204030204" pitchFamily="34" charset="0"/>
                <a:cs typeface="Calibri" panose="020F0502020204030204" pitchFamily="34" charset="0"/>
              </a:rPr>
              <a:t>Objetivos del Programa</a:t>
            </a:r>
          </a:p>
          <a:p>
            <a:pPr marL="171450" indent="-171450">
              <a:buFont typeface="Wingdings" panose="05000000000000000000" pitchFamily="2" charset="2"/>
              <a:buChar char="§"/>
            </a:pPr>
            <a:endParaRPr lang="es-AR" sz="1800" dirty="0">
              <a:solidFill>
                <a:srgbClr val="9B4391"/>
              </a:solidFill>
            </a:endParaRPr>
          </a:p>
          <a:p>
            <a:pPr marL="171450" indent="-171450">
              <a:buClr>
                <a:srgbClr val="996633"/>
              </a:buClr>
              <a:buFont typeface="Wingdings" panose="05000000000000000000" pitchFamily="2" charset="2"/>
              <a:buChar char="§"/>
            </a:pPr>
            <a:r>
              <a:rPr lang="es-ES" sz="1800" dirty="0">
                <a:latin typeface="Calibri" panose="020F0502020204030204" pitchFamily="34" charset="0"/>
                <a:cs typeface="Calibri" panose="020F0502020204030204" pitchFamily="34" charset="0"/>
              </a:rPr>
              <a:t>Diseñar los procesos de abastecimiento más adecuados.</a:t>
            </a:r>
          </a:p>
          <a:p>
            <a:pPr marL="171450" indent="-171450">
              <a:buClr>
                <a:srgbClr val="996633"/>
              </a:buClr>
              <a:buFont typeface="Wingdings" panose="05000000000000000000" pitchFamily="2" charset="2"/>
              <a:buChar char="§"/>
            </a:pPr>
            <a:r>
              <a:rPr lang="es-ES" sz="1800" dirty="0">
                <a:latin typeface="Calibri" panose="020F0502020204030204" pitchFamily="34" charset="0"/>
                <a:cs typeface="Calibri" panose="020F0502020204030204" pitchFamily="34" charset="0"/>
              </a:rPr>
              <a:t>Organizar eficientemente los recursos y la gestión  de Compras y Abastecimiento.</a:t>
            </a:r>
          </a:p>
          <a:p>
            <a:pPr marL="171450" indent="-171450">
              <a:buClr>
                <a:srgbClr val="996633"/>
              </a:buClr>
              <a:buFont typeface="Wingdings" panose="05000000000000000000" pitchFamily="2" charset="2"/>
              <a:buChar char="§"/>
            </a:pPr>
            <a:r>
              <a:rPr lang="es-ES" sz="1800" dirty="0">
                <a:latin typeface="Calibri" panose="020F0502020204030204" pitchFamily="34" charset="0"/>
                <a:cs typeface="Calibri" panose="020F0502020204030204" pitchFamily="34" charset="0"/>
              </a:rPr>
              <a:t>Conocer los elementos y comportamiento de los costos y de la performance de su cadena de abastecimiento.</a:t>
            </a:r>
          </a:p>
          <a:p>
            <a:pPr marL="171450" indent="-171450">
              <a:buClr>
                <a:srgbClr val="996633"/>
              </a:buClr>
              <a:buFont typeface="Wingdings" panose="05000000000000000000" pitchFamily="2" charset="2"/>
              <a:buChar char="§"/>
            </a:pPr>
            <a:r>
              <a:rPr lang="es-ES" sz="1800" dirty="0">
                <a:latin typeface="Calibri" panose="020F0502020204030204" pitchFamily="34" charset="0"/>
                <a:cs typeface="Calibri" panose="020F0502020204030204" pitchFamily="34" charset="0"/>
              </a:rPr>
              <a:t>Manejar herramientas de negociación con clientes y proveedores.</a:t>
            </a:r>
          </a:p>
          <a:p>
            <a:pPr marL="171450" indent="-171450">
              <a:buClr>
                <a:srgbClr val="996633"/>
              </a:buClr>
              <a:buFont typeface="Wingdings" panose="05000000000000000000" pitchFamily="2" charset="2"/>
              <a:buChar char="§"/>
            </a:pPr>
            <a:r>
              <a:rPr lang="es-ES" sz="1800" dirty="0">
                <a:latin typeface="Calibri" panose="020F0502020204030204" pitchFamily="34" charset="0"/>
                <a:cs typeface="Calibri" panose="020F0502020204030204" pitchFamily="34" charset="0"/>
              </a:rPr>
              <a:t>Manejar herramientas de medición que le permitan gerenciar los costos, las finanzas y las inversiones.</a:t>
            </a:r>
          </a:p>
          <a:p>
            <a:pPr marL="171450" indent="-171450">
              <a:buClr>
                <a:srgbClr val="996633"/>
              </a:buClr>
              <a:buFont typeface="Wingdings" panose="05000000000000000000" pitchFamily="2" charset="2"/>
              <a:buChar char="§"/>
            </a:pPr>
            <a:r>
              <a:rPr lang="es-ES" sz="1800" dirty="0">
                <a:latin typeface="Calibri" panose="020F0502020204030204" pitchFamily="34" charset="0"/>
                <a:cs typeface="Calibri" panose="020F0502020204030204" pitchFamily="34" charset="0"/>
              </a:rPr>
              <a:t>Planificar operativa y estratégicamente la empresa, a efectos de lograr una adecuada asignación de recursos.</a:t>
            </a:r>
          </a:p>
          <a:p>
            <a:pPr marL="171450" indent="-171450">
              <a:buClr>
                <a:srgbClr val="996633"/>
              </a:buClr>
              <a:buFont typeface="Wingdings" panose="05000000000000000000" pitchFamily="2" charset="2"/>
              <a:buChar char="§"/>
            </a:pPr>
            <a:r>
              <a:rPr lang="es-ES" sz="1800" dirty="0">
                <a:latin typeface="Calibri" panose="020F0502020204030204" pitchFamily="34" charset="0"/>
                <a:cs typeface="Calibri" panose="020F0502020204030204" pitchFamily="34" charset="0"/>
              </a:rPr>
              <a:t>Presupuestar y pronosticar el proceso, desde los puntos de vista económico, patrimonial y financiero.</a:t>
            </a:r>
          </a:p>
          <a:p>
            <a:pPr marL="171450" indent="-171450">
              <a:buClr>
                <a:srgbClr val="996633"/>
              </a:buClr>
              <a:buFont typeface="Wingdings" panose="05000000000000000000" pitchFamily="2" charset="2"/>
              <a:buChar char="§"/>
            </a:pPr>
            <a:r>
              <a:rPr lang="es-ES" sz="1800" dirty="0">
                <a:latin typeface="Calibri" panose="020F0502020204030204" pitchFamily="34" charset="0"/>
                <a:cs typeface="Calibri" panose="020F0502020204030204" pitchFamily="34" charset="0"/>
              </a:rPr>
              <a:t>Mejorar el servicio recibido por el cliente interno, su valor y calidad.</a:t>
            </a:r>
          </a:p>
          <a:p>
            <a:pPr marL="285750" indent="-285750">
              <a:buClr>
                <a:srgbClr val="996633"/>
              </a:buClr>
              <a:buSzPct val="135000"/>
              <a:buFont typeface="Arial" panose="020B0604020202020204" pitchFamily="34" charset="0"/>
              <a:buChar char="•"/>
            </a:pPr>
            <a:endParaRPr lang="es-AR" b="1" dirty="0">
              <a:solidFill>
                <a:srgbClr val="156082"/>
              </a:solidFill>
              <a:latin typeface="Calibri" panose="020F0502020204030204" pitchFamily="34" charset="0"/>
              <a:cs typeface="Calibri" panose="020F0502020204030204" pitchFamily="34" charset="0"/>
            </a:endParaRPr>
          </a:p>
          <a:p>
            <a:pPr marL="285750" indent="-285750">
              <a:buClr>
                <a:srgbClr val="996633"/>
              </a:buClr>
              <a:buSzPct val="135000"/>
              <a:buFont typeface="Arial" panose="020B0604020202020204" pitchFamily="34" charset="0"/>
              <a:buChar char="•"/>
            </a:pPr>
            <a:endParaRPr lang="es-AR" b="1" dirty="0">
              <a:solidFill>
                <a:srgbClr val="156082"/>
              </a:solidFill>
              <a:latin typeface="Calibri" panose="020F0502020204030204" pitchFamily="34" charset="0"/>
              <a:cs typeface="Calibri" panose="020F0502020204030204" pitchFamily="34" charset="0"/>
            </a:endParaRPr>
          </a:p>
          <a:p>
            <a:pPr>
              <a:buClr>
                <a:srgbClr val="996633"/>
              </a:buClr>
              <a:buSzPct val="135000"/>
            </a:pPr>
            <a:r>
              <a:rPr lang="es-AR" sz="2800" b="1" dirty="0">
                <a:solidFill>
                  <a:srgbClr val="156082"/>
                </a:solidFill>
                <a:latin typeface="Calibri" panose="020F0502020204030204" pitchFamily="34" charset="0"/>
                <a:cs typeface="Calibri" panose="020F0502020204030204" pitchFamily="34" charset="0"/>
              </a:rPr>
              <a:t>Destinatarios </a:t>
            </a:r>
          </a:p>
          <a:p>
            <a:pPr defTabSz="179388">
              <a:buClr>
                <a:srgbClr val="996633"/>
              </a:buClr>
            </a:pPr>
            <a:r>
              <a:rPr lang="es-ES" sz="1800" dirty="0">
                <a:latin typeface="Calibri" panose="020F0502020204030204" pitchFamily="34" charset="0"/>
                <a:cs typeface="Calibri" panose="020F0502020204030204" pitchFamily="34" charset="0"/>
              </a:rPr>
              <a:t>Gerentes, Jefes y Compradores de todo tipo de empresas. Responsables de áreas de Producción, Calidad, Administración, Finanzas y Control, Investigación y Desarrollo, Planeamiento Estratégico y Operativo, Planeamiento y Programación de la Producción, Abastecimiento, Compras, Distribución y Comercialización de organizaciones del sector industrial y comercial. Consultores y Dueños de empresas.</a:t>
            </a:r>
            <a:endParaRPr lang="es-AR" sz="1800" dirty="0">
              <a:latin typeface="Calibri" panose="020F0502020204030204" pitchFamily="34" charset="0"/>
              <a:cs typeface="Calibri" panose="020F0502020204030204" pitchFamily="34" charset="0"/>
            </a:endParaRPr>
          </a:p>
          <a:p>
            <a:pPr defTabSz="179388">
              <a:buClr>
                <a:srgbClr val="996633"/>
              </a:buClr>
            </a:pPr>
            <a:r>
              <a:rPr lang="es-AR" b="1" dirty="0">
                <a:latin typeface="Calibri" panose="020F0502020204030204" pitchFamily="34" charset="0"/>
                <a:cs typeface="Calibri" panose="020F0502020204030204" pitchFamily="34" charset="0"/>
              </a:rPr>
              <a:t>    </a:t>
            </a:r>
          </a:p>
          <a:p>
            <a:pPr defTabSz="179388">
              <a:buClr>
                <a:srgbClr val="996633"/>
              </a:buClr>
            </a:pPr>
            <a:endParaRPr lang="es-AR" b="1" dirty="0">
              <a:solidFill>
                <a:srgbClr val="156082"/>
              </a:solidFill>
              <a:latin typeface="Calibri" panose="020F0502020204030204" pitchFamily="34" charset="0"/>
              <a:cs typeface="Calibri" panose="020F0502020204030204" pitchFamily="34" charset="0"/>
            </a:endParaRPr>
          </a:p>
          <a:p>
            <a:pPr defTabSz="179388">
              <a:buClr>
                <a:srgbClr val="996633"/>
              </a:buClr>
            </a:pPr>
            <a:r>
              <a:rPr lang="es-AR" sz="2800" b="1" dirty="0">
                <a:solidFill>
                  <a:srgbClr val="156082"/>
                </a:solidFill>
                <a:latin typeface="Calibri" panose="020F0502020204030204" pitchFamily="34" charset="0"/>
                <a:cs typeface="Calibri" panose="020F0502020204030204" pitchFamily="34" charset="0"/>
              </a:rPr>
              <a:t>Metodología de enseñanza</a:t>
            </a:r>
          </a:p>
          <a:p>
            <a:pPr marL="265113" indent="-265113" defTabSz="179388">
              <a:spcAft>
                <a:spcPts val="0"/>
              </a:spcAft>
              <a:buClr>
                <a:srgbClr val="996633"/>
              </a:buClr>
              <a:buFont typeface="Arial" panose="020B0604020202020204" pitchFamily="34" charset="0"/>
              <a:buChar char="•"/>
            </a:pP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Clases sincrónicas semanales con MS </a:t>
            </a:r>
            <a:r>
              <a:rPr lang="es-AR"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Teams</a:t>
            </a: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 de 3 horas.</a:t>
            </a:r>
            <a:endParaRPr lang="es-ES" dirty="0">
              <a:latin typeface="Calibri" panose="020F0502020204030204" pitchFamily="34" charset="0"/>
              <a:ea typeface="Arial" panose="020B0604020202020204" pitchFamily="34" charset="0"/>
              <a:cs typeface="Calibri" panose="020F0502020204030204" pitchFamily="34" charset="0"/>
            </a:endParaRPr>
          </a:p>
          <a:p>
            <a:pPr marL="265113" indent="-265113" defTabSz="179388">
              <a:spcAft>
                <a:spcPts val="0"/>
              </a:spcAft>
              <a:buClr>
                <a:srgbClr val="996633"/>
              </a:buClr>
              <a:buFont typeface="Arial" panose="020B0604020202020204" pitchFamily="34" charset="0"/>
              <a:buChar char="•"/>
            </a:pP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Actividades de análisis y debate colaborativo de temas (puede ser individual o grupal).</a:t>
            </a:r>
            <a:endParaRPr lang="es-ES" dirty="0">
              <a:latin typeface="Calibri" panose="020F0502020204030204" pitchFamily="34" charset="0"/>
              <a:ea typeface="Arial" panose="020B0604020202020204" pitchFamily="34" charset="0"/>
              <a:cs typeface="Calibri" panose="020F0502020204030204" pitchFamily="34" charset="0"/>
            </a:endParaRPr>
          </a:p>
          <a:p>
            <a:pPr marL="265113" indent="-265113" defTabSz="179388">
              <a:spcAft>
                <a:spcPts val="0"/>
              </a:spcAft>
              <a:buClr>
                <a:srgbClr val="996633"/>
              </a:buClr>
              <a:buFont typeface="Arial" panose="020B0604020202020204" pitchFamily="34" charset="0"/>
              <a:buChar char="•"/>
            </a:pP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Trabajo en Equipo con transferencia al contexto laboral o profesional.</a:t>
            </a:r>
            <a:endParaRPr lang="es-ES" dirty="0">
              <a:latin typeface="Calibri" panose="020F0502020204030204" pitchFamily="34" charset="0"/>
              <a:ea typeface="Arial" panose="020B0604020202020204" pitchFamily="34" charset="0"/>
              <a:cs typeface="Calibri" panose="020F0502020204030204" pitchFamily="34" charset="0"/>
            </a:endParaRPr>
          </a:p>
          <a:p>
            <a:pPr marL="265113" indent="-265113" defTabSz="179388">
              <a:spcAft>
                <a:spcPts val="0"/>
              </a:spcAft>
              <a:buClr>
                <a:srgbClr val="996633"/>
              </a:buClr>
              <a:buFont typeface="Arial" panose="020B0604020202020204" pitchFamily="34" charset="0"/>
              <a:buChar char="•"/>
            </a:pP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Lectura de capítulos de libros, artículos de publicaciones de negocios y notas técnicas.</a:t>
            </a:r>
            <a:endParaRPr lang="es-ES" dirty="0">
              <a:effectLst/>
              <a:latin typeface="Calibri" panose="020F0502020204030204" pitchFamily="34" charset="0"/>
              <a:ea typeface="Aptos" panose="020B0004020202020204" pitchFamily="34" charset="0"/>
              <a:cs typeface="Calibri" panose="020F0502020204030204" pitchFamily="34" charset="0"/>
            </a:endParaRPr>
          </a:p>
          <a:p>
            <a:pPr marL="285750" indent="-285750">
              <a:buClr>
                <a:srgbClr val="996633"/>
              </a:buClr>
              <a:buSzPct val="135000"/>
              <a:buFont typeface="Arial" panose="020B0604020202020204" pitchFamily="34" charset="0"/>
              <a:buChar char="•"/>
            </a:pPr>
            <a:endParaRPr lang="es-AR" b="1" dirty="0">
              <a:solidFill>
                <a:srgbClr val="156082"/>
              </a:solidFill>
              <a:latin typeface="Calibri" panose="020F0502020204030204" pitchFamily="34" charset="0"/>
              <a:cs typeface="Calibri" panose="020F0502020204030204" pitchFamily="34" charset="0"/>
            </a:endParaRPr>
          </a:p>
          <a:p>
            <a:pPr marL="285750" indent="-285750">
              <a:buClr>
                <a:srgbClr val="996633"/>
              </a:buClr>
              <a:buSzPct val="135000"/>
              <a:buFont typeface="Arial" panose="020B0604020202020204" pitchFamily="34" charset="0"/>
              <a:buChar char="•"/>
            </a:pPr>
            <a:endParaRPr lang="es-AR" b="1" dirty="0">
              <a:solidFill>
                <a:srgbClr val="156082"/>
              </a:solidFill>
              <a:latin typeface="Calibri" panose="020F0502020204030204" pitchFamily="34" charset="0"/>
              <a:cs typeface="Calibri" panose="020F0502020204030204" pitchFamily="34" charset="0"/>
            </a:endParaRPr>
          </a:p>
          <a:p>
            <a:pPr>
              <a:buClr>
                <a:srgbClr val="996633"/>
              </a:buClr>
              <a:buSzPct val="135000"/>
            </a:pPr>
            <a:endParaRPr lang="es-AR" sz="2800" dirty="0">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CD03756D-6685-E37C-B1CB-A86E2DFAD421}"/>
              </a:ext>
            </a:extLst>
          </p:cNvPr>
          <p:cNvSpPr/>
          <p:nvPr/>
        </p:nvSpPr>
        <p:spPr>
          <a:xfrm>
            <a:off x="0" y="1"/>
            <a:ext cx="9134475" cy="934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67B83803-E46D-A9F6-F9A5-93FD58E43A5A}"/>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85491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7FCA2FB7-1865-A468-F3C2-3B517E466EBB}"/>
              </a:ext>
            </a:extLst>
          </p:cNvPr>
          <p:cNvSpPr txBox="1"/>
          <p:nvPr/>
        </p:nvSpPr>
        <p:spPr>
          <a:xfrm>
            <a:off x="1144522" y="971398"/>
            <a:ext cx="6845430" cy="10695236"/>
          </a:xfrm>
          <a:prstGeom prst="rect">
            <a:avLst/>
          </a:prstGeom>
          <a:noFill/>
        </p:spPr>
        <p:txBody>
          <a:bodyPr wrap="square">
            <a:spAutoFit/>
          </a:bodyPr>
          <a:lstStyle/>
          <a:p>
            <a:endParaRPr lang="es-AR" sz="2800" b="1" dirty="0">
              <a:solidFill>
                <a:srgbClr val="156082"/>
              </a:solidFill>
              <a:latin typeface="Calibri" panose="020F0502020204030204" pitchFamily="34" charset="0"/>
              <a:cs typeface="Calibri" panose="020F0502020204030204" pitchFamily="34" charset="0"/>
            </a:endParaRPr>
          </a:p>
          <a:p>
            <a:r>
              <a:rPr lang="es-AR" sz="2800" b="1" dirty="0">
                <a:solidFill>
                  <a:srgbClr val="156082"/>
                </a:solidFill>
                <a:latin typeface="Calibri" panose="020F0502020204030204" pitchFamily="34" charset="0"/>
                <a:cs typeface="Calibri" panose="020F0502020204030204" pitchFamily="34" charset="0"/>
              </a:rPr>
              <a:t>Plan de estudio</a:t>
            </a:r>
          </a:p>
          <a:p>
            <a:endParaRPr lang="es-AR" sz="2000" b="1" dirty="0">
              <a:solidFill>
                <a:srgbClr val="156082"/>
              </a:solidFill>
              <a:latin typeface="Calibri" panose="020F0502020204030204" pitchFamily="34" charset="0"/>
              <a:cs typeface="Calibri" panose="020F0502020204030204" pitchFamily="34" charset="0"/>
            </a:endParaRPr>
          </a:p>
          <a:p>
            <a:r>
              <a:rPr lang="es-ES" sz="2000" b="1" dirty="0">
                <a:solidFill>
                  <a:srgbClr val="156082"/>
                </a:solidFill>
                <a:latin typeface="Calibri" panose="020F0502020204030204" pitchFamily="34" charset="0"/>
                <a:cs typeface="Calibri" panose="020F0502020204030204" pitchFamily="34" charset="0"/>
              </a:rPr>
              <a:t>Módulo 1 - </a:t>
            </a:r>
            <a:r>
              <a:rPr lang="es-ES" sz="2000" b="1" dirty="0" err="1">
                <a:solidFill>
                  <a:srgbClr val="156082"/>
                </a:solidFill>
                <a:latin typeface="Calibri" panose="020F0502020204030204" pitchFamily="34" charset="0"/>
                <a:cs typeface="Calibri" panose="020F0502020204030204" pitchFamily="34" charset="0"/>
              </a:rPr>
              <a:t>Supply</a:t>
            </a:r>
            <a:r>
              <a:rPr lang="es-ES" sz="2000" b="1" dirty="0">
                <a:solidFill>
                  <a:srgbClr val="156082"/>
                </a:solidFill>
                <a:latin typeface="Calibri" panose="020F0502020204030204" pitchFamily="34" charset="0"/>
                <a:cs typeface="Calibri" panose="020F0502020204030204" pitchFamily="34" charset="0"/>
              </a:rPr>
              <a:t> </a:t>
            </a:r>
            <a:r>
              <a:rPr lang="es-ES" sz="2000" b="1" dirty="0" err="1">
                <a:solidFill>
                  <a:srgbClr val="156082"/>
                </a:solidFill>
                <a:latin typeface="Calibri" panose="020F0502020204030204" pitchFamily="34" charset="0"/>
                <a:cs typeface="Calibri" panose="020F0502020204030204" pitchFamily="34" charset="0"/>
              </a:rPr>
              <a:t>Chain</a:t>
            </a:r>
            <a:r>
              <a:rPr lang="es-ES" sz="2000" b="1" dirty="0">
                <a:solidFill>
                  <a:srgbClr val="156082"/>
                </a:solidFill>
                <a:latin typeface="Calibri" panose="020F0502020204030204" pitchFamily="34" charset="0"/>
                <a:cs typeface="Calibri" panose="020F0502020204030204" pitchFamily="34" charset="0"/>
              </a:rPr>
              <a:t> Management, Gestión del Riesgo y Servicio al Cliente </a:t>
            </a:r>
          </a:p>
          <a:p>
            <a:r>
              <a:rPr lang="es-ES" sz="2000" b="1" dirty="0">
                <a:solidFill>
                  <a:srgbClr val="156082"/>
                </a:solidFill>
                <a:latin typeface="Calibri" panose="020F0502020204030204" pitchFamily="34" charset="0"/>
                <a:cs typeface="Calibri" panose="020F0502020204030204" pitchFamily="34" charset="0"/>
              </a:rPr>
              <a:t> </a:t>
            </a:r>
            <a:endParaRPr lang="es-AR" sz="2000" dirty="0">
              <a:solidFill>
                <a:srgbClr val="156082"/>
              </a:solidFill>
              <a:latin typeface="Calibri" panose="020F0502020204030204" pitchFamily="34" charset="0"/>
              <a:cs typeface="Calibri" panose="020F0502020204030204" pitchFamily="34" charset="0"/>
            </a:endParaRPr>
          </a:p>
          <a:p>
            <a:r>
              <a:rPr lang="es-AR" sz="2000" b="1" dirty="0">
                <a:solidFill>
                  <a:srgbClr val="156082"/>
                </a:solidFill>
                <a:latin typeface="Calibri" panose="020F0502020204030204" pitchFamily="34" charset="0"/>
                <a:cs typeface="Calibri" panose="020F0502020204030204" pitchFamily="34" charset="0"/>
              </a:rPr>
              <a:t>Unidad 1 - Marco Mundial: la Importancia de Compras en la Gestión de la Cadena de Abastecimiento </a:t>
            </a:r>
            <a:endParaRPr lang="es-AR" sz="2000" dirty="0">
              <a:solidFill>
                <a:srgbClr val="156082"/>
              </a:solidFill>
              <a:latin typeface="Calibri" panose="020F0502020204030204" pitchFamily="34" charset="0"/>
              <a:cs typeface="Calibri" panose="020F0502020204030204" pitchFamily="34" charset="0"/>
            </a:endParaRPr>
          </a:p>
          <a:p>
            <a:r>
              <a:rPr lang="es-AR" dirty="0">
                <a:latin typeface="Calibri" panose="020F0502020204030204" pitchFamily="34" charset="0"/>
                <a:cs typeface="Calibri" panose="020F0502020204030204" pitchFamily="34" charset="0"/>
              </a:rPr>
              <a:t>El Complejo Mundo Actual de los Negocios. Globalización y Regionalización. Abastecimiento, Producción y Distribución globales. Mercados de Alta Competencia. </a:t>
            </a:r>
          </a:p>
          <a:p>
            <a:r>
              <a:rPr lang="es-AR" dirty="0">
                <a:latin typeface="Calibri" panose="020F0502020204030204" pitchFamily="34" charset="0"/>
                <a:cs typeface="Calibri" panose="020F0502020204030204" pitchFamily="34" charset="0"/>
              </a:rPr>
              <a:t>El Rol de Abastecimiento en las Organizaciones Competitivas. Estatus competitivo actual. La nueva cultura en los negocios. Las herramientas de la empresa de hoy. La Gestión de Compras y Abastecimiento como herramienta de competitividad.</a:t>
            </a:r>
          </a:p>
          <a:p>
            <a:r>
              <a:rPr lang="es-AR" b="1" dirty="0">
                <a:latin typeface="Calibri" panose="020F0502020204030204" pitchFamily="34" charset="0"/>
                <a:cs typeface="Calibri" panose="020F0502020204030204" pitchFamily="34" charset="0"/>
              </a:rPr>
              <a:t> </a:t>
            </a:r>
            <a:endParaRPr lang="es-AR" dirty="0">
              <a:latin typeface="Calibri" panose="020F0502020204030204" pitchFamily="34" charset="0"/>
              <a:cs typeface="Calibri" panose="020F0502020204030204" pitchFamily="34" charset="0"/>
            </a:endParaRPr>
          </a:p>
          <a:p>
            <a:r>
              <a:rPr lang="es-AR" sz="2000" b="1" dirty="0">
                <a:solidFill>
                  <a:srgbClr val="156082"/>
                </a:solidFill>
                <a:latin typeface="Calibri" panose="020F0502020204030204" pitchFamily="34" charset="0"/>
                <a:cs typeface="Calibri" panose="020F0502020204030204" pitchFamily="34" charset="0"/>
              </a:rPr>
              <a:t>Unidad 2 – La Gestión de Riesgos en la Cadena de Abastecimiento </a:t>
            </a:r>
            <a:endParaRPr lang="es-AR" sz="2000" dirty="0">
              <a:solidFill>
                <a:srgbClr val="156082"/>
              </a:solidFill>
              <a:latin typeface="Calibri" panose="020F0502020204030204" pitchFamily="34" charset="0"/>
              <a:cs typeface="Calibri" panose="020F0502020204030204" pitchFamily="34" charset="0"/>
            </a:endParaRPr>
          </a:p>
          <a:p>
            <a:r>
              <a:rPr lang="es-AR" dirty="0">
                <a:latin typeface="Calibri" panose="020F0502020204030204" pitchFamily="34" charset="0"/>
                <a:cs typeface="Calibri" panose="020F0502020204030204" pitchFamily="34" charset="0"/>
              </a:rPr>
              <a:t>Detección y Clasificación de los Riesgos de la cadena de abastecimiento. La protección de los activos afectados al proceso. Administración y Gerenciamiento de riesgos, seguridad preventiva, activa y pasiva. Análisis de alternativas y costos. Armado de la Matriz de Riesgos. Planes de Acción y Contingencia. </a:t>
            </a:r>
          </a:p>
          <a:p>
            <a:r>
              <a:rPr lang="es-AR" sz="2000" b="1" dirty="0">
                <a:solidFill>
                  <a:srgbClr val="156082"/>
                </a:solidFill>
                <a:latin typeface="Calibri" panose="020F0502020204030204" pitchFamily="34" charset="0"/>
                <a:cs typeface="Calibri" panose="020F0502020204030204" pitchFamily="34" charset="0"/>
              </a:rPr>
              <a:t> </a:t>
            </a:r>
            <a:endParaRPr lang="es-AR" sz="2000" dirty="0">
              <a:solidFill>
                <a:srgbClr val="156082"/>
              </a:solidFill>
              <a:latin typeface="Calibri" panose="020F0502020204030204" pitchFamily="34" charset="0"/>
              <a:cs typeface="Calibri" panose="020F0502020204030204" pitchFamily="34" charset="0"/>
            </a:endParaRPr>
          </a:p>
          <a:p>
            <a:r>
              <a:rPr lang="es-AR" sz="2000" b="1" dirty="0">
                <a:solidFill>
                  <a:srgbClr val="156082"/>
                </a:solidFill>
                <a:latin typeface="Calibri" panose="020F0502020204030204" pitchFamily="34" charset="0"/>
                <a:cs typeface="Calibri" panose="020F0502020204030204" pitchFamily="34" charset="0"/>
              </a:rPr>
              <a:t>Unidad 3 – La Gestión de los Procesos Empresarios y su Impacto en la Rentabilidad </a:t>
            </a:r>
            <a:endParaRPr lang="es-AR" sz="2000" dirty="0">
              <a:solidFill>
                <a:srgbClr val="156082"/>
              </a:solidFill>
              <a:latin typeface="Calibri" panose="020F0502020204030204" pitchFamily="34" charset="0"/>
              <a:cs typeface="Calibri" panose="020F0502020204030204" pitchFamily="34" charset="0"/>
            </a:endParaRPr>
          </a:p>
          <a:p>
            <a:r>
              <a:rPr lang="es-AR" dirty="0">
                <a:latin typeface="Calibri" panose="020F0502020204030204" pitchFamily="34" charset="0"/>
                <a:cs typeface="Calibri" panose="020F0502020204030204" pitchFamily="34" charset="0"/>
              </a:rPr>
              <a:t>El gerenciamiento de los procesos empresarios. El concepto de rentabilidad empresaria. La rentabilidad asociada a los procesos. Estrategia de Negocio. El </a:t>
            </a:r>
            <a:r>
              <a:rPr lang="es-AR" dirty="0" err="1">
                <a:latin typeface="Calibri" panose="020F0502020204030204" pitchFamily="34" charset="0"/>
                <a:cs typeface="Calibri" panose="020F0502020204030204" pitchFamily="34" charset="0"/>
              </a:rPr>
              <a:t>Supply</a:t>
            </a:r>
            <a:r>
              <a:rPr lang="es-AR" dirty="0">
                <a:latin typeface="Calibri" panose="020F0502020204030204" pitchFamily="34" charset="0"/>
                <a:cs typeface="Calibri" panose="020F0502020204030204" pitchFamily="34" charset="0"/>
              </a:rPr>
              <a:t> </a:t>
            </a:r>
            <a:r>
              <a:rPr lang="es-AR" dirty="0" err="1">
                <a:latin typeface="Calibri" panose="020F0502020204030204" pitchFamily="34" charset="0"/>
                <a:cs typeface="Calibri" panose="020F0502020204030204" pitchFamily="34" charset="0"/>
              </a:rPr>
              <a:t>Chain</a:t>
            </a:r>
            <a:r>
              <a:rPr lang="es-AR" dirty="0">
                <a:latin typeface="Calibri" panose="020F0502020204030204" pitchFamily="34" charset="0"/>
                <a:cs typeface="Calibri" panose="020F0502020204030204" pitchFamily="34" charset="0"/>
              </a:rPr>
              <a:t> Management como herramienta de competitividad. Conceptos de SCM. Generación de Valor. Performance de Clase Mundial. Gold </a:t>
            </a:r>
            <a:r>
              <a:rPr lang="es-AR" dirty="0" err="1">
                <a:latin typeface="Calibri" panose="020F0502020204030204" pitchFamily="34" charset="0"/>
                <a:cs typeface="Calibri" panose="020F0502020204030204" pitchFamily="34" charset="0"/>
              </a:rPr>
              <a:t>Standards</a:t>
            </a:r>
            <a:r>
              <a:rPr lang="es-A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Benchmarking. Lean Thinking. </a:t>
            </a:r>
            <a:r>
              <a:rPr lang="en-US" dirty="0" err="1">
                <a:latin typeface="Calibri" panose="020F0502020204030204" pitchFamily="34" charset="0"/>
                <a:cs typeface="Calibri" panose="020F0502020204030204" pitchFamily="34" charset="0"/>
              </a:rPr>
              <a:t>Filosofía</a:t>
            </a:r>
            <a:r>
              <a:rPr lang="en-US" dirty="0">
                <a:latin typeface="Calibri" panose="020F0502020204030204" pitchFamily="34" charset="0"/>
                <a:cs typeface="Calibri" panose="020F0502020204030204" pitchFamily="34" charset="0"/>
              </a:rPr>
              <a:t> Just in Time. </a:t>
            </a:r>
            <a:r>
              <a:rPr lang="es-AR" dirty="0">
                <a:latin typeface="Calibri" panose="020F0502020204030204" pitchFamily="34" charset="0"/>
                <a:cs typeface="Calibri" panose="020F0502020204030204" pitchFamily="34" charset="0"/>
              </a:rPr>
              <a:t>Evolución de la Gestión de Compras. Outsourcing.</a:t>
            </a:r>
          </a:p>
          <a:p>
            <a:r>
              <a:rPr lang="es-AR" b="1" dirty="0">
                <a:latin typeface="Calibri" panose="020F0502020204030204" pitchFamily="34" charset="0"/>
                <a:cs typeface="Calibri" panose="020F0502020204030204" pitchFamily="34" charset="0"/>
              </a:rPr>
              <a:t> </a:t>
            </a:r>
            <a:endParaRPr lang="es-AR" dirty="0">
              <a:latin typeface="Calibri" panose="020F0502020204030204" pitchFamily="34" charset="0"/>
              <a:cs typeface="Calibri" panose="020F0502020204030204" pitchFamily="34" charset="0"/>
            </a:endParaRPr>
          </a:p>
          <a:p>
            <a:r>
              <a:rPr lang="es-AR" dirty="0">
                <a:latin typeface="Calibri" panose="020F0502020204030204" pitchFamily="34" charset="0"/>
                <a:cs typeface="Calibri" panose="020F0502020204030204" pitchFamily="34" charset="0"/>
              </a:rPr>
              <a:t> </a:t>
            </a:r>
          </a:p>
          <a:p>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91770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7FCA2FB7-1865-A468-F3C2-3B517E466EBB}"/>
              </a:ext>
            </a:extLst>
          </p:cNvPr>
          <p:cNvSpPr txBox="1"/>
          <p:nvPr/>
        </p:nvSpPr>
        <p:spPr>
          <a:xfrm>
            <a:off x="635558" y="971398"/>
            <a:ext cx="8171557" cy="723275"/>
          </a:xfrm>
          <a:prstGeom prst="rect">
            <a:avLst/>
          </a:prstGeom>
          <a:noFill/>
        </p:spPr>
        <p:txBody>
          <a:bodyPr wrap="square">
            <a:spAutoFit/>
          </a:bodyPr>
          <a:lstStyle/>
          <a:p>
            <a:pPr marL="285750" indent="-285750" algn="just">
              <a:buClr>
                <a:srgbClr val="996633"/>
              </a:buClr>
              <a:buSzPct val="135000"/>
              <a:buFont typeface="Arial" panose="020B0604020202020204" pitchFamily="34" charset="0"/>
              <a:buChar char="•"/>
            </a:pPr>
            <a:endParaRPr lang="es-AR" dirty="0">
              <a:effectLst/>
              <a:latin typeface="Calibri" panose="020F0502020204030204" pitchFamily="34" charset="0"/>
              <a:ea typeface="Aptos" panose="020B0004020202020204" pitchFamily="34" charset="0"/>
              <a:cs typeface="Calibri" panose="020F0502020204030204" pitchFamily="34" charset="0"/>
            </a:endParaRPr>
          </a:p>
          <a:p>
            <a:pPr marL="285750" indent="-285750" algn="just">
              <a:buClr>
                <a:srgbClr val="996633"/>
              </a:buClr>
              <a:buSzPct val="135000"/>
              <a:buFont typeface="Arial" panose="020B0604020202020204" pitchFamily="34" charset="0"/>
              <a:buChar char="•"/>
            </a:pPr>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CuadroTexto 5">
            <a:extLst>
              <a:ext uri="{FF2B5EF4-FFF2-40B4-BE49-F238E27FC236}">
                <a16:creationId xmlns:a16="http://schemas.microsoft.com/office/drawing/2014/main" id="{51057CBB-2657-16BA-0DD7-9D8657DDF7FB}"/>
              </a:ext>
            </a:extLst>
          </p:cNvPr>
          <p:cNvSpPr txBox="1"/>
          <p:nvPr/>
        </p:nvSpPr>
        <p:spPr>
          <a:xfrm>
            <a:off x="1128440" y="1703675"/>
            <a:ext cx="6877594" cy="8833187"/>
          </a:xfrm>
          <a:prstGeom prst="rect">
            <a:avLst/>
          </a:prstGeom>
          <a:noFill/>
        </p:spPr>
        <p:txBody>
          <a:bodyPr wrap="square">
            <a:spAutoFit/>
          </a:bodyPr>
          <a:lstStyle/>
          <a:p>
            <a:r>
              <a:rPr lang="es-AR" sz="2000" b="1" dirty="0">
                <a:solidFill>
                  <a:srgbClr val="156082"/>
                </a:solidFill>
                <a:latin typeface="Calibri" panose="020F0502020204030204" pitchFamily="34" charset="0"/>
                <a:cs typeface="Calibri" panose="020F0502020204030204" pitchFamily="34" charset="0"/>
              </a:rPr>
              <a:t>Unidad 4 - Servicio de Atención al Cliente </a:t>
            </a:r>
            <a:endParaRPr lang="es-AR" sz="2000" dirty="0">
              <a:solidFill>
                <a:srgbClr val="156082"/>
              </a:solidFill>
              <a:latin typeface="Calibri" panose="020F0502020204030204" pitchFamily="34" charset="0"/>
              <a:cs typeface="Calibri" panose="020F0502020204030204" pitchFamily="34" charset="0"/>
            </a:endParaRPr>
          </a:p>
          <a:p>
            <a:r>
              <a:rPr lang="es-AR" dirty="0">
                <a:latin typeface="Calibri" panose="020F0502020204030204" pitchFamily="34" charset="0"/>
                <a:cs typeface="Calibri" panose="020F0502020204030204" pitchFamily="34" charset="0"/>
              </a:rPr>
              <a:t>Concepto de servicio al cliente. Identificación de los </a:t>
            </a:r>
            <a:r>
              <a:rPr lang="es-AR" i="1" dirty="0" err="1">
                <a:latin typeface="Calibri" panose="020F0502020204030204" pitchFamily="34" charset="0"/>
                <a:cs typeface="Calibri" panose="020F0502020204030204" pitchFamily="34" charset="0"/>
              </a:rPr>
              <a:t>stakeholders</a:t>
            </a:r>
            <a:r>
              <a:rPr lang="es-AR" dirty="0">
                <a:latin typeface="Calibri" panose="020F0502020204030204" pitchFamily="34" charset="0"/>
                <a:cs typeface="Calibri" panose="020F0502020204030204" pitchFamily="34" charset="0"/>
              </a:rPr>
              <a:t>, factores condicionantes internos y externos. Conceptos de Costo, Precio y Valor Percibido. Indicadores de servicio. Estrategias futuras</a:t>
            </a:r>
            <a:r>
              <a:rPr lang="es-ES" dirty="0">
                <a:latin typeface="Calibri" panose="020F0502020204030204" pitchFamily="34" charset="0"/>
                <a:cs typeface="Calibri" panose="020F0502020204030204" pitchFamily="34" charset="0"/>
              </a:rPr>
              <a:t>. </a:t>
            </a:r>
            <a:r>
              <a:rPr lang="es-AR" dirty="0">
                <a:latin typeface="Calibri" panose="020F0502020204030204" pitchFamily="34" charset="0"/>
                <a:cs typeface="Calibri" panose="020F0502020204030204" pitchFamily="34" charset="0"/>
              </a:rPr>
              <a:t>Caso de definición y medición de nivel del servicio.</a:t>
            </a:r>
          </a:p>
          <a:p>
            <a:pPr>
              <a:buClr>
                <a:srgbClr val="996633"/>
              </a:buClr>
            </a:pPr>
            <a:endParaRPr lang="es-ES" sz="2000" dirty="0">
              <a:latin typeface="Calibri" panose="020F0502020204030204" pitchFamily="34" charset="0"/>
              <a:cs typeface="Calibri" panose="020F0502020204030204" pitchFamily="34" charset="0"/>
            </a:endParaRPr>
          </a:p>
          <a:p>
            <a:pPr lvl="0"/>
            <a:r>
              <a:rPr lang="es-ES" sz="2000" b="1" dirty="0">
                <a:solidFill>
                  <a:srgbClr val="156082"/>
                </a:solidFill>
                <a:latin typeface="Calibri" panose="020F0502020204030204" pitchFamily="34" charset="0"/>
                <a:cs typeface="Calibri" panose="020F0502020204030204" pitchFamily="34" charset="0"/>
              </a:rPr>
              <a:t>Módulo 2 - Gestión de Compras y Contrataciones</a:t>
            </a:r>
            <a:endParaRPr lang="es-AR" sz="2000" dirty="0">
              <a:solidFill>
                <a:srgbClr val="156082"/>
              </a:solidFill>
              <a:latin typeface="Calibri" panose="020F0502020204030204" pitchFamily="34" charset="0"/>
              <a:cs typeface="Calibri" panose="020F0502020204030204" pitchFamily="34" charset="0"/>
            </a:endParaRPr>
          </a:p>
          <a:p>
            <a:pPr lvl="0"/>
            <a:r>
              <a:rPr lang="es-ES" sz="2000" b="1" dirty="0">
                <a:solidFill>
                  <a:srgbClr val="156082"/>
                </a:solidFill>
                <a:latin typeface="Calibri" panose="020F0502020204030204" pitchFamily="34" charset="0"/>
                <a:cs typeface="Calibri" panose="020F0502020204030204" pitchFamily="34" charset="0"/>
              </a:rPr>
              <a:t> </a:t>
            </a:r>
            <a:endParaRPr lang="es-AR" sz="2000" dirty="0">
              <a:solidFill>
                <a:srgbClr val="156082"/>
              </a:solidFill>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Unidad 5 - Gestión de Compras  </a:t>
            </a:r>
            <a:endParaRPr lang="es-AR" sz="2000" dirty="0">
              <a:solidFill>
                <a:srgbClr val="156082"/>
              </a:solidFill>
              <a:latin typeface="Calibri" panose="020F0502020204030204" pitchFamily="34" charset="0"/>
              <a:cs typeface="Calibri" panose="020F0502020204030204" pitchFamily="34" charset="0"/>
            </a:endParaRPr>
          </a:p>
          <a:p>
            <a:pPr lvl="0"/>
            <a:r>
              <a:rPr lang="es-AR" sz="1800" dirty="0">
                <a:latin typeface="Calibri" panose="020F0502020204030204" pitchFamily="34" charset="0"/>
                <a:cs typeface="Calibri" panose="020F0502020204030204" pitchFamily="34" charset="0"/>
              </a:rPr>
              <a:t>Distintas formas de comprar. Separación y Combinación de funciones. Relación con otros departamentos. Aspectos relativos al precio, cantidad y calidad. Clasificación de los bienes y servicios a comprar. Formularios y documentos del departamento de compras. </a:t>
            </a:r>
            <a:r>
              <a:rPr lang="es-ES" sz="1800" i="1" dirty="0">
                <a:latin typeface="Calibri" panose="020F0502020204030204" pitchFamily="34" charset="0"/>
                <a:cs typeface="Calibri" panose="020F0502020204030204" pitchFamily="34" charset="0"/>
              </a:rPr>
              <a:t>Outsourcing</a:t>
            </a:r>
            <a:r>
              <a:rPr lang="es-ES" sz="1800" dirty="0">
                <a:latin typeface="Calibri" panose="020F0502020204030204" pitchFamily="34" charset="0"/>
                <a:cs typeface="Calibri" panose="020F0502020204030204" pitchFamily="34" charset="0"/>
              </a:rPr>
              <a:t> versus </a:t>
            </a:r>
            <a:r>
              <a:rPr lang="es-ES" sz="1800" i="1" dirty="0" err="1">
                <a:latin typeface="Calibri" panose="020F0502020204030204" pitchFamily="34" charset="0"/>
                <a:cs typeface="Calibri" panose="020F0502020204030204" pitchFamily="34" charset="0"/>
              </a:rPr>
              <a:t>ownership</a:t>
            </a:r>
            <a:r>
              <a:rPr lang="es-ES" sz="1800" dirty="0">
                <a:latin typeface="Calibri" panose="020F0502020204030204" pitchFamily="34" charset="0"/>
                <a:cs typeface="Calibri" panose="020F0502020204030204" pitchFamily="34" charset="0"/>
              </a:rPr>
              <a:t>. </a:t>
            </a:r>
            <a:r>
              <a:rPr lang="es-AR" sz="1800" dirty="0">
                <a:latin typeface="Calibri" panose="020F0502020204030204" pitchFamily="34" charset="0"/>
                <a:cs typeface="Calibri" panose="020F0502020204030204" pitchFamily="34" charset="0"/>
              </a:rPr>
              <a:t> Caso: Ariba Marketplace.</a:t>
            </a:r>
          </a:p>
          <a:p>
            <a:pPr lvl="0"/>
            <a:r>
              <a:rPr lang="es-AR" sz="1800" dirty="0">
                <a:latin typeface="Calibri" panose="020F0502020204030204" pitchFamily="34" charset="0"/>
                <a:cs typeface="Calibri" panose="020F0502020204030204" pitchFamily="34" charset="0"/>
              </a:rPr>
              <a:t> </a:t>
            </a:r>
          </a:p>
          <a:p>
            <a:pPr lvl="0"/>
            <a:r>
              <a:rPr lang="es-AR" sz="2000" b="1" dirty="0">
                <a:solidFill>
                  <a:srgbClr val="156082"/>
                </a:solidFill>
                <a:latin typeface="Calibri" panose="020F0502020204030204" pitchFamily="34" charset="0"/>
                <a:cs typeface="Calibri" panose="020F0502020204030204" pitchFamily="34" charset="0"/>
              </a:rPr>
              <a:t>Unidad 6 - Comercio Exterior  </a:t>
            </a:r>
            <a:endParaRPr lang="es-AR" sz="2000" dirty="0">
              <a:solidFill>
                <a:srgbClr val="156082"/>
              </a:solidFill>
              <a:latin typeface="Calibri" panose="020F0502020204030204" pitchFamily="34" charset="0"/>
              <a:cs typeface="Calibri" panose="020F0502020204030204" pitchFamily="34" charset="0"/>
            </a:endParaRPr>
          </a:p>
          <a:p>
            <a:pPr lvl="0"/>
            <a:r>
              <a:rPr lang="es-AR" sz="1800" dirty="0">
                <a:latin typeface="Calibri" panose="020F0502020204030204" pitchFamily="34" charset="0"/>
                <a:cs typeface="Calibri" panose="020F0502020204030204" pitchFamily="34" charset="0"/>
              </a:rPr>
              <a:t>Evaluación de ofertas mixtas. Agentes del Comercio Exterior: Despachantes de Aduana, </a:t>
            </a:r>
            <a:r>
              <a:rPr lang="es-AR" sz="1800" dirty="0" err="1">
                <a:latin typeface="Calibri" panose="020F0502020204030204" pitchFamily="34" charset="0"/>
                <a:cs typeface="Calibri" panose="020F0502020204030204" pitchFamily="34" charset="0"/>
              </a:rPr>
              <a:t>Forwarders</a:t>
            </a:r>
            <a:r>
              <a:rPr lang="es-AR" sz="1800" dirty="0">
                <a:latin typeface="Calibri" panose="020F0502020204030204" pitchFamily="34" charset="0"/>
                <a:cs typeface="Calibri" panose="020F0502020204030204" pitchFamily="34" charset="0"/>
              </a:rPr>
              <a:t>, Agentes de Transporte marítimo, aéreo y Terrestre. Legislación aplicable.</a:t>
            </a:r>
            <a:br>
              <a:rPr lang="es-AR" sz="1800" dirty="0">
                <a:latin typeface="Calibri" panose="020F0502020204030204" pitchFamily="34" charset="0"/>
                <a:cs typeface="Calibri" panose="020F0502020204030204" pitchFamily="34" charset="0"/>
              </a:rPr>
            </a:br>
            <a:r>
              <a:rPr lang="es-AR" sz="1800" dirty="0">
                <a:latin typeface="Calibri" panose="020F0502020204030204" pitchFamily="34" charset="0"/>
                <a:cs typeface="Calibri" panose="020F0502020204030204" pitchFamily="34" charset="0"/>
              </a:rPr>
              <a:t>Procesos Aduaneros: admisión temporaria y exportación temporaria.</a:t>
            </a:r>
            <a:br>
              <a:rPr lang="es-AR" sz="1800" dirty="0">
                <a:latin typeface="Calibri" panose="020F0502020204030204" pitchFamily="34" charset="0"/>
                <a:cs typeface="Calibri" panose="020F0502020204030204" pitchFamily="34" charset="0"/>
              </a:rPr>
            </a:br>
            <a:r>
              <a:rPr lang="es-AR" sz="1800" dirty="0">
                <a:latin typeface="Calibri" panose="020F0502020204030204" pitchFamily="34" charset="0"/>
                <a:cs typeface="Calibri" panose="020F0502020204030204" pitchFamily="34" charset="0"/>
              </a:rPr>
              <a:t>Incoterms. Importancia de los controles en origen.</a:t>
            </a:r>
          </a:p>
          <a:p>
            <a:pPr lvl="0"/>
            <a:r>
              <a:rPr lang="es-AR" sz="1800" b="1" i="1" dirty="0">
                <a:latin typeface="Calibri" panose="020F0502020204030204" pitchFamily="34" charset="0"/>
                <a:cs typeface="Calibri" panose="020F0502020204030204" pitchFamily="34" charset="0"/>
              </a:rPr>
              <a:t> </a:t>
            </a:r>
            <a:endParaRPr lang="es-AR" sz="1800" dirty="0">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Unidad 7 - </a:t>
            </a:r>
            <a:r>
              <a:rPr lang="es-AR" sz="2000" b="1" dirty="0" err="1">
                <a:solidFill>
                  <a:srgbClr val="156082"/>
                </a:solidFill>
                <a:latin typeface="Calibri" panose="020F0502020204030204" pitchFamily="34" charset="0"/>
                <a:cs typeface="Calibri" panose="020F0502020204030204" pitchFamily="34" charset="0"/>
              </a:rPr>
              <a:t>Contract</a:t>
            </a:r>
            <a:r>
              <a:rPr lang="es-AR" sz="2000" b="1" dirty="0">
                <a:solidFill>
                  <a:srgbClr val="156082"/>
                </a:solidFill>
                <a:latin typeface="Calibri" panose="020F0502020204030204" pitchFamily="34" charset="0"/>
                <a:cs typeface="Calibri" panose="020F0502020204030204" pitchFamily="34" charset="0"/>
              </a:rPr>
              <a:t> Management </a:t>
            </a:r>
            <a:endParaRPr lang="es-AR" sz="2000" dirty="0">
              <a:solidFill>
                <a:srgbClr val="156082"/>
              </a:solidFill>
              <a:latin typeface="Calibri" panose="020F0502020204030204" pitchFamily="34" charset="0"/>
              <a:cs typeface="Calibri" panose="020F0502020204030204" pitchFamily="34" charset="0"/>
            </a:endParaRPr>
          </a:p>
          <a:p>
            <a:pPr lvl="0"/>
            <a:r>
              <a:rPr lang="es-AR" sz="1800" dirty="0">
                <a:latin typeface="Calibri" panose="020F0502020204030204" pitchFamily="34" charset="0"/>
                <a:cs typeface="Calibri" panose="020F0502020204030204" pitchFamily="34" charset="0"/>
              </a:rPr>
              <a:t>Acuerdos y Contratos. Cómo hacer para que duren. Cuando se busca el largo plazo y por qué. Componentes. Requisitos. Responsabilidades. </a:t>
            </a:r>
            <a:r>
              <a:rPr lang="es-AR" sz="1800" dirty="0" err="1">
                <a:latin typeface="Calibri" panose="020F0502020204030204" pitchFamily="34" charset="0"/>
                <a:cs typeface="Calibri" panose="020F0502020204030204" pitchFamily="34" charset="0"/>
              </a:rPr>
              <a:t>Ineficacia.Multas</a:t>
            </a:r>
            <a:r>
              <a:rPr lang="es-AR" sz="1800" dirty="0">
                <a:latin typeface="Calibri" panose="020F0502020204030204" pitchFamily="34" charset="0"/>
                <a:cs typeface="Calibri" panose="020F0502020204030204" pitchFamily="34" charset="0"/>
              </a:rPr>
              <a:t> y Premios. Tipos de Contratos. Ajuste Alzado. Unidad de Medida. Contratos Combinados. “Llave en mano”. Contratos de compra-venta. Contratos de Adhesión. Contratos derivados. Soporte de Legales. Cláusulas que ayudan. Cierre de un Contrato. Consultas a Departamentos Legales.  Solidaridad. </a:t>
            </a:r>
          </a:p>
          <a:p>
            <a:pPr>
              <a:buClr>
                <a:srgbClr val="996633"/>
              </a:buClr>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429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7FCA2FB7-1865-A468-F3C2-3B517E466EBB}"/>
              </a:ext>
            </a:extLst>
          </p:cNvPr>
          <p:cNvSpPr txBox="1"/>
          <p:nvPr/>
        </p:nvSpPr>
        <p:spPr>
          <a:xfrm>
            <a:off x="635558" y="971398"/>
            <a:ext cx="8171557" cy="723275"/>
          </a:xfrm>
          <a:prstGeom prst="rect">
            <a:avLst/>
          </a:prstGeom>
          <a:noFill/>
        </p:spPr>
        <p:txBody>
          <a:bodyPr wrap="square">
            <a:spAutoFit/>
          </a:bodyPr>
          <a:lstStyle/>
          <a:p>
            <a:pPr marL="285750" indent="-285750" algn="just">
              <a:buClr>
                <a:srgbClr val="996633"/>
              </a:buClr>
              <a:buSzPct val="135000"/>
              <a:buFont typeface="Arial" panose="020B0604020202020204" pitchFamily="34" charset="0"/>
              <a:buChar char="•"/>
            </a:pPr>
            <a:endParaRPr lang="es-AR" dirty="0">
              <a:effectLst/>
              <a:latin typeface="Calibri" panose="020F0502020204030204" pitchFamily="34" charset="0"/>
              <a:ea typeface="Aptos" panose="020B0004020202020204" pitchFamily="34" charset="0"/>
              <a:cs typeface="Calibri" panose="020F0502020204030204" pitchFamily="34" charset="0"/>
            </a:endParaRPr>
          </a:p>
          <a:p>
            <a:pPr marL="285750" indent="-285750" algn="just">
              <a:buClr>
                <a:srgbClr val="996633"/>
              </a:buClr>
              <a:buSzPct val="135000"/>
              <a:buFont typeface="Arial" panose="020B0604020202020204" pitchFamily="34" charset="0"/>
              <a:buChar char="•"/>
            </a:pPr>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CuadroTexto 5">
            <a:extLst>
              <a:ext uri="{FF2B5EF4-FFF2-40B4-BE49-F238E27FC236}">
                <a16:creationId xmlns:a16="http://schemas.microsoft.com/office/drawing/2014/main" id="{51057CBB-2657-16BA-0DD7-9D8657DDF7FB}"/>
              </a:ext>
            </a:extLst>
          </p:cNvPr>
          <p:cNvSpPr txBox="1"/>
          <p:nvPr/>
        </p:nvSpPr>
        <p:spPr>
          <a:xfrm>
            <a:off x="1128440" y="1703675"/>
            <a:ext cx="6877594" cy="8402300"/>
          </a:xfrm>
          <a:prstGeom prst="rect">
            <a:avLst/>
          </a:prstGeom>
          <a:noFill/>
        </p:spPr>
        <p:txBody>
          <a:bodyPr wrap="square">
            <a:spAutoFit/>
          </a:bodyPr>
          <a:lstStyle/>
          <a:p>
            <a:pPr lvl="0"/>
            <a:r>
              <a:rPr lang="es-ES" sz="2000" b="1" dirty="0">
                <a:solidFill>
                  <a:srgbClr val="156082"/>
                </a:solidFill>
                <a:latin typeface="Calibri" panose="020F0502020204030204" pitchFamily="34" charset="0"/>
                <a:cs typeface="Calibri" panose="020F0502020204030204" pitchFamily="34" charset="0"/>
              </a:rPr>
              <a:t>Módulo 3 - Gerenciamiento del Flujo de </a:t>
            </a:r>
            <a:r>
              <a:rPr lang="es-ES" sz="2000" b="1" dirty="0" err="1">
                <a:solidFill>
                  <a:srgbClr val="156082"/>
                </a:solidFill>
                <a:latin typeface="Calibri" panose="020F0502020204030204" pitchFamily="34" charset="0"/>
                <a:cs typeface="Calibri" panose="020F0502020204030204" pitchFamily="34" charset="0"/>
              </a:rPr>
              <a:t>InBound</a:t>
            </a:r>
            <a:endParaRPr lang="es-AR" sz="2000" dirty="0">
              <a:solidFill>
                <a:srgbClr val="156082"/>
              </a:solidFill>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 </a:t>
            </a:r>
            <a:endParaRPr lang="es-AR" sz="2000" dirty="0">
              <a:solidFill>
                <a:srgbClr val="156082"/>
              </a:solidFill>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Unidad 8 - Gestión de Almacenes  </a:t>
            </a:r>
            <a:endParaRPr lang="es-AR" sz="2000" dirty="0">
              <a:solidFill>
                <a:srgbClr val="156082"/>
              </a:solidFill>
              <a:latin typeface="Calibri" panose="020F0502020204030204" pitchFamily="34" charset="0"/>
              <a:cs typeface="Calibri" panose="020F0502020204030204" pitchFamily="34" charset="0"/>
            </a:endParaRPr>
          </a:p>
          <a:p>
            <a:pPr lvl="0"/>
            <a:r>
              <a:rPr lang="es-AR" sz="1800" dirty="0">
                <a:latin typeface="Calibri" panose="020F0502020204030204" pitchFamily="34" charset="0"/>
                <a:cs typeface="Calibri" panose="020F0502020204030204" pitchFamily="34" charset="0"/>
              </a:rPr>
              <a:t>La gestión de Almacenes. Tipos de Depósitos, metodologías de Gestión para cada uno. Estanterías y Elementos de Movimiento de Materiales, criterios de selección. Diseño de Almacenes Eficaces y Eficientes, Baricentro de un depósito. Catalogación, criterios y estándares. Control de Ingreso de Bienes, cualitativo y cuantitativo: Metrología, básculas y balanzas. Control de Inventarios, análisis y ajustes de las diferencias.</a:t>
            </a:r>
          </a:p>
          <a:p>
            <a:pPr lvl="0"/>
            <a:r>
              <a:rPr lang="es-AR" sz="1800" dirty="0">
                <a:latin typeface="Calibri" panose="020F0502020204030204" pitchFamily="34" charset="0"/>
                <a:cs typeface="Calibri" panose="020F0502020204030204" pitchFamily="34" charset="0"/>
              </a:rPr>
              <a:t> </a:t>
            </a:r>
          </a:p>
          <a:p>
            <a:pPr lvl="0"/>
            <a:r>
              <a:rPr lang="es-AR" sz="2000" b="1" dirty="0">
                <a:solidFill>
                  <a:srgbClr val="156082"/>
                </a:solidFill>
                <a:latin typeface="Calibri" panose="020F0502020204030204" pitchFamily="34" charset="0"/>
                <a:cs typeface="Calibri" panose="020F0502020204030204" pitchFamily="34" charset="0"/>
              </a:rPr>
              <a:t>Unidad 9 - Gestión de Stocks  </a:t>
            </a:r>
            <a:endParaRPr lang="es-AR" sz="2000" dirty="0">
              <a:solidFill>
                <a:srgbClr val="156082"/>
              </a:solidFill>
              <a:latin typeface="Calibri" panose="020F0502020204030204" pitchFamily="34" charset="0"/>
              <a:cs typeface="Calibri" panose="020F0502020204030204" pitchFamily="34" charset="0"/>
            </a:endParaRPr>
          </a:p>
          <a:p>
            <a:pPr lvl="0"/>
            <a:r>
              <a:rPr lang="es-AR" sz="1800" dirty="0">
                <a:latin typeface="Calibri" panose="020F0502020204030204" pitchFamily="34" charset="0"/>
                <a:cs typeface="Calibri" panose="020F0502020204030204" pitchFamily="34" charset="0"/>
              </a:rPr>
              <a:t>Sistemas de Gestión de Stocks: De Wilson al MRP: Punto de Compra y Recompra. Lote Óptimo. El impacto de los </a:t>
            </a:r>
            <a:r>
              <a:rPr lang="es-AR" sz="1800" i="1" dirty="0">
                <a:latin typeface="Calibri" panose="020F0502020204030204" pitchFamily="34" charset="0"/>
                <a:cs typeface="Calibri" panose="020F0502020204030204" pitchFamily="34" charset="0"/>
              </a:rPr>
              <a:t>Lead Times</a:t>
            </a:r>
            <a:r>
              <a:rPr lang="es-AR" sz="1800" dirty="0">
                <a:latin typeface="Calibri" panose="020F0502020204030204" pitchFamily="34" charset="0"/>
                <a:cs typeface="Calibri" panose="020F0502020204030204" pitchFamily="34" charset="0"/>
              </a:rPr>
              <a:t> de abastecimiento, producción y distribución. </a:t>
            </a:r>
            <a:r>
              <a:rPr lang="es-ES" sz="1800" dirty="0">
                <a:latin typeface="Calibri" panose="020F0502020204030204" pitchFamily="34" charset="0"/>
                <a:cs typeface="Calibri" panose="020F0502020204030204" pitchFamily="34" charset="0"/>
              </a:rPr>
              <a:t>Criterios de gestión de riegos, la gestión de stocks en entornos inciertos (inflación, conflictos): Del “</a:t>
            </a:r>
            <a:r>
              <a:rPr lang="es-ES" sz="1800" i="1" dirty="0">
                <a:latin typeface="Calibri" panose="020F0502020204030204" pitchFamily="34" charset="0"/>
                <a:cs typeface="Calibri" panose="020F0502020204030204" pitchFamily="34" charset="0"/>
              </a:rPr>
              <a:t>Just-in-time</a:t>
            </a:r>
            <a:r>
              <a:rPr lang="es-ES" sz="1800" dirty="0">
                <a:latin typeface="Calibri" panose="020F0502020204030204" pitchFamily="34" charset="0"/>
                <a:cs typeface="Calibri" panose="020F0502020204030204" pitchFamily="34" charset="0"/>
              </a:rPr>
              <a:t>” al “</a:t>
            </a:r>
            <a:r>
              <a:rPr lang="es-ES" sz="1800" i="1" dirty="0">
                <a:latin typeface="Calibri" panose="020F0502020204030204" pitchFamily="34" charset="0"/>
                <a:cs typeface="Calibri" panose="020F0502020204030204" pitchFamily="34" charset="0"/>
              </a:rPr>
              <a:t>Just-in-case</a:t>
            </a:r>
            <a:r>
              <a:rPr lang="es-ES" sz="1800" dirty="0">
                <a:latin typeface="Calibri" panose="020F0502020204030204" pitchFamily="34" charset="0"/>
                <a:cs typeface="Calibri" panose="020F0502020204030204" pitchFamily="34" charset="0"/>
              </a:rPr>
              <a:t>”. Gestión de Repuestos, sustitución de piezas originales análisis FODA. Matriz de selección del modelo de stocks para los diferentes materiales. Nivel de Servicio en función de la criticidad.   </a:t>
            </a:r>
            <a:endParaRPr lang="es-AR" sz="1800" dirty="0">
              <a:latin typeface="Calibri" panose="020F0502020204030204" pitchFamily="34" charset="0"/>
              <a:cs typeface="Calibri" panose="020F0502020204030204" pitchFamily="34" charset="0"/>
            </a:endParaRPr>
          </a:p>
          <a:p>
            <a:pPr lvl="0"/>
            <a:r>
              <a:rPr lang="es-ES" sz="2000" b="1" dirty="0">
                <a:solidFill>
                  <a:srgbClr val="156082"/>
                </a:solidFill>
                <a:latin typeface="Calibri" panose="020F0502020204030204" pitchFamily="34" charset="0"/>
                <a:cs typeface="Calibri" panose="020F0502020204030204" pitchFamily="34" charset="0"/>
              </a:rPr>
              <a:t> </a:t>
            </a:r>
            <a:endParaRPr lang="es-AR" sz="2000" dirty="0">
              <a:solidFill>
                <a:srgbClr val="156082"/>
              </a:solidFill>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Unidad 10 - </a:t>
            </a:r>
            <a:r>
              <a:rPr lang="es-AR" sz="2000" b="1" dirty="0" err="1">
                <a:solidFill>
                  <a:srgbClr val="156082"/>
                </a:solidFill>
                <a:latin typeface="Calibri" panose="020F0502020204030204" pitchFamily="34" charset="0"/>
                <a:cs typeface="Calibri" panose="020F0502020204030204" pitchFamily="34" charset="0"/>
              </a:rPr>
              <a:t>Responsible</a:t>
            </a:r>
            <a:r>
              <a:rPr lang="es-AR" sz="2000" b="1" dirty="0">
                <a:solidFill>
                  <a:srgbClr val="156082"/>
                </a:solidFill>
                <a:latin typeface="Calibri" panose="020F0502020204030204" pitchFamily="34" charset="0"/>
                <a:cs typeface="Calibri" panose="020F0502020204030204" pitchFamily="34" charset="0"/>
              </a:rPr>
              <a:t> </a:t>
            </a:r>
            <a:r>
              <a:rPr lang="es-AR" sz="2000" b="1" dirty="0" err="1">
                <a:solidFill>
                  <a:srgbClr val="156082"/>
                </a:solidFill>
                <a:latin typeface="Calibri" panose="020F0502020204030204" pitchFamily="34" charset="0"/>
                <a:cs typeface="Calibri" panose="020F0502020204030204" pitchFamily="34" charset="0"/>
              </a:rPr>
              <a:t>Sourcing</a:t>
            </a:r>
            <a:r>
              <a:rPr lang="es-AR" sz="2000" b="1" dirty="0">
                <a:solidFill>
                  <a:srgbClr val="156082"/>
                </a:solidFill>
                <a:latin typeface="Calibri" panose="020F0502020204030204" pitchFamily="34" charset="0"/>
                <a:cs typeface="Calibri" panose="020F0502020204030204" pitchFamily="34" charset="0"/>
              </a:rPr>
              <a:t> </a:t>
            </a:r>
            <a:endParaRPr lang="es-AR" sz="2000" dirty="0">
              <a:solidFill>
                <a:srgbClr val="156082"/>
              </a:solidFill>
              <a:latin typeface="Calibri" panose="020F0502020204030204" pitchFamily="34" charset="0"/>
              <a:cs typeface="Calibri" panose="020F0502020204030204" pitchFamily="34" charset="0"/>
            </a:endParaRPr>
          </a:p>
          <a:p>
            <a:pPr lvl="0"/>
            <a:r>
              <a:rPr lang="es-ES" sz="1800" dirty="0">
                <a:latin typeface="Calibri" panose="020F0502020204030204" pitchFamily="34" charset="0"/>
                <a:cs typeface="Calibri" panose="020F0502020204030204" pitchFamily="34" charset="0"/>
              </a:rPr>
              <a:t>Que son las B-</a:t>
            </a:r>
            <a:r>
              <a:rPr lang="es-ES" sz="1800" dirty="0" err="1">
                <a:latin typeface="Calibri" panose="020F0502020204030204" pitchFamily="34" charset="0"/>
                <a:cs typeface="Calibri" panose="020F0502020204030204" pitchFamily="34" charset="0"/>
              </a:rPr>
              <a:t>companies</a:t>
            </a:r>
            <a:r>
              <a:rPr lang="es-ES" sz="1800" dirty="0">
                <a:latin typeface="Calibri" panose="020F0502020204030204" pitchFamily="34" charset="0"/>
                <a:cs typeface="Calibri" panose="020F0502020204030204" pitchFamily="34" charset="0"/>
              </a:rPr>
              <a:t>. A qué se llama “triple bottom line”. Productos Sustentables: 10 principios del Eco-diseño. La norma ISO 20400. Cambios en el </a:t>
            </a:r>
            <a:r>
              <a:rPr lang="es-ES" sz="1800" dirty="0" err="1">
                <a:latin typeface="Calibri" panose="020F0502020204030204" pitchFamily="34" charset="0"/>
                <a:cs typeface="Calibri" panose="020F0502020204030204" pitchFamily="34" charset="0"/>
              </a:rPr>
              <a:t>Packaging</a:t>
            </a:r>
            <a:r>
              <a:rPr lang="es-ES" sz="1800" dirty="0">
                <a:latin typeface="Calibri" panose="020F0502020204030204" pitchFamily="34" charset="0"/>
                <a:cs typeface="Calibri" panose="020F0502020204030204" pitchFamily="34" charset="0"/>
              </a:rPr>
              <a:t>. Etiqueta Sustentable. Green </a:t>
            </a:r>
            <a:r>
              <a:rPr lang="es-ES" sz="1800" dirty="0" err="1">
                <a:latin typeface="Calibri" panose="020F0502020204030204" pitchFamily="34" charset="0"/>
                <a:cs typeface="Calibri" panose="020F0502020204030204" pitchFamily="34" charset="0"/>
              </a:rPr>
              <a:t>Procurement</a:t>
            </a:r>
            <a:r>
              <a:rPr lang="es-ES" sz="1800" dirty="0">
                <a:latin typeface="Calibri" panose="020F0502020204030204" pitchFamily="34" charset="0"/>
                <a:cs typeface="Calibri" panose="020F0502020204030204" pitchFamily="34" charset="0"/>
              </a:rPr>
              <a:t>. </a:t>
            </a:r>
            <a:r>
              <a:rPr lang="es-ES" sz="1800" dirty="0" err="1">
                <a:latin typeface="Calibri" panose="020F0502020204030204" pitchFamily="34" charset="0"/>
                <a:cs typeface="Calibri" panose="020F0502020204030204" pitchFamily="34" charset="0"/>
              </a:rPr>
              <a:t>Responsible</a:t>
            </a:r>
            <a:r>
              <a:rPr lang="es-ES" sz="1800" dirty="0">
                <a:latin typeface="Calibri" panose="020F0502020204030204" pitchFamily="34" charset="0"/>
                <a:cs typeface="Calibri" panose="020F0502020204030204" pitchFamily="34" charset="0"/>
              </a:rPr>
              <a:t> </a:t>
            </a:r>
            <a:r>
              <a:rPr lang="es-ES" sz="1800" dirty="0" err="1">
                <a:latin typeface="Calibri" panose="020F0502020204030204" pitchFamily="34" charset="0"/>
                <a:cs typeface="Calibri" panose="020F0502020204030204" pitchFamily="34" charset="0"/>
              </a:rPr>
              <a:t>Sourcing</a:t>
            </a:r>
            <a:r>
              <a:rPr lang="es-ES" sz="1800" dirty="0">
                <a:latin typeface="Calibri" panose="020F0502020204030204" pitchFamily="34" charset="0"/>
                <a:cs typeface="Calibri" panose="020F0502020204030204" pitchFamily="34" charset="0"/>
              </a:rPr>
              <a:t>. Estrategias de Abastecimiento Verde. Sustentabilidad Logística. Green IT, como ayuda la tecnología. Recursos Humanos. Huella de Carbono. Conclusiones y </a:t>
            </a:r>
            <a:r>
              <a:rPr lang="es-ES" sz="1800" dirty="0" err="1">
                <a:latin typeface="Calibri" panose="020F0502020204030204" pitchFamily="34" charset="0"/>
                <a:cs typeface="Calibri" panose="020F0502020204030204" pitchFamily="34" charset="0"/>
              </a:rPr>
              <a:t>Tips</a:t>
            </a:r>
            <a:r>
              <a:rPr lang="es-ES" sz="1800" dirty="0">
                <a:latin typeface="Calibri" panose="020F0502020204030204" pitchFamily="34" charset="0"/>
                <a:cs typeface="Calibri" panose="020F0502020204030204" pitchFamily="34" charset="0"/>
              </a:rPr>
              <a:t> para una logística sustentable. </a:t>
            </a:r>
            <a:endParaRPr lang="es-AR" sz="1800" dirty="0">
              <a:latin typeface="Calibri" panose="020F0502020204030204" pitchFamily="34" charset="0"/>
              <a:cs typeface="Calibri" panose="020F0502020204030204" pitchFamily="34" charset="0"/>
            </a:endParaRPr>
          </a:p>
          <a:p>
            <a:pPr>
              <a:buClr>
                <a:srgbClr val="996633"/>
              </a:buClr>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855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7FCA2FB7-1865-A468-F3C2-3B517E466EBB}"/>
              </a:ext>
            </a:extLst>
          </p:cNvPr>
          <p:cNvSpPr txBox="1"/>
          <p:nvPr/>
        </p:nvSpPr>
        <p:spPr>
          <a:xfrm>
            <a:off x="635558" y="971398"/>
            <a:ext cx="8171557" cy="723275"/>
          </a:xfrm>
          <a:prstGeom prst="rect">
            <a:avLst/>
          </a:prstGeom>
          <a:noFill/>
        </p:spPr>
        <p:txBody>
          <a:bodyPr wrap="square">
            <a:spAutoFit/>
          </a:bodyPr>
          <a:lstStyle/>
          <a:p>
            <a:pPr marL="285750" indent="-285750" algn="just">
              <a:buClr>
                <a:srgbClr val="996633"/>
              </a:buClr>
              <a:buSzPct val="135000"/>
              <a:buFont typeface="Arial" panose="020B0604020202020204" pitchFamily="34" charset="0"/>
              <a:buChar char="•"/>
            </a:pPr>
            <a:endParaRPr lang="es-AR" dirty="0">
              <a:effectLst/>
              <a:latin typeface="Calibri" panose="020F0502020204030204" pitchFamily="34" charset="0"/>
              <a:ea typeface="Aptos" panose="020B0004020202020204" pitchFamily="34" charset="0"/>
              <a:cs typeface="Calibri" panose="020F0502020204030204" pitchFamily="34" charset="0"/>
            </a:endParaRPr>
          </a:p>
          <a:p>
            <a:pPr marL="285750" indent="-285750" algn="just">
              <a:buClr>
                <a:srgbClr val="996633"/>
              </a:buClr>
              <a:buSzPct val="135000"/>
              <a:buFont typeface="Arial" panose="020B0604020202020204" pitchFamily="34" charset="0"/>
              <a:buChar char="•"/>
            </a:pPr>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CuadroTexto 5">
            <a:extLst>
              <a:ext uri="{FF2B5EF4-FFF2-40B4-BE49-F238E27FC236}">
                <a16:creationId xmlns:a16="http://schemas.microsoft.com/office/drawing/2014/main" id="{51057CBB-2657-16BA-0DD7-9D8657DDF7FB}"/>
              </a:ext>
            </a:extLst>
          </p:cNvPr>
          <p:cNvSpPr txBox="1"/>
          <p:nvPr/>
        </p:nvSpPr>
        <p:spPr>
          <a:xfrm>
            <a:off x="1128440" y="1703675"/>
            <a:ext cx="6877594" cy="6340197"/>
          </a:xfrm>
          <a:prstGeom prst="rect">
            <a:avLst/>
          </a:prstGeom>
          <a:noFill/>
        </p:spPr>
        <p:txBody>
          <a:bodyPr wrap="square">
            <a:spAutoFit/>
          </a:bodyPr>
          <a:lstStyle/>
          <a:p>
            <a:pPr lvl="0"/>
            <a:r>
              <a:rPr lang="es-ES" sz="2000" b="1" dirty="0">
                <a:solidFill>
                  <a:srgbClr val="156082"/>
                </a:solidFill>
                <a:latin typeface="Calibri" panose="020F0502020204030204" pitchFamily="34" charset="0"/>
                <a:cs typeface="Calibri" panose="020F0502020204030204" pitchFamily="34" charset="0"/>
              </a:rPr>
              <a:t>Módulo 4 - Planificación y Gestión del Abastecimiento </a:t>
            </a:r>
            <a:endParaRPr lang="es-AR" sz="2000" dirty="0">
              <a:solidFill>
                <a:srgbClr val="156082"/>
              </a:solidFill>
              <a:latin typeface="Calibri" panose="020F0502020204030204" pitchFamily="34" charset="0"/>
              <a:cs typeface="Calibri" panose="020F0502020204030204" pitchFamily="34" charset="0"/>
            </a:endParaRPr>
          </a:p>
          <a:p>
            <a:pPr lvl="0"/>
            <a:r>
              <a:rPr lang="es-ES" sz="2000" b="1" dirty="0">
                <a:solidFill>
                  <a:srgbClr val="156082"/>
                </a:solidFill>
                <a:latin typeface="Calibri" panose="020F0502020204030204" pitchFamily="34" charset="0"/>
                <a:cs typeface="Calibri" panose="020F0502020204030204" pitchFamily="34" charset="0"/>
              </a:rPr>
              <a:t> </a:t>
            </a:r>
            <a:endParaRPr lang="es-AR" sz="2000" dirty="0">
              <a:solidFill>
                <a:srgbClr val="156082"/>
              </a:solidFill>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Unidad 11 - Organización del Departamento</a:t>
            </a:r>
            <a:endParaRPr lang="es-AR" sz="2000" dirty="0">
              <a:solidFill>
                <a:srgbClr val="156082"/>
              </a:solidFill>
              <a:latin typeface="Calibri" panose="020F0502020204030204" pitchFamily="34" charset="0"/>
              <a:cs typeface="Calibri" panose="020F0502020204030204" pitchFamily="34" charset="0"/>
            </a:endParaRPr>
          </a:p>
          <a:p>
            <a:pPr lvl="0"/>
            <a:r>
              <a:rPr lang="es-AR" sz="1800" dirty="0">
                <a:latin typeface="Calibri" panose="020F0502020204030204" pitchFamily="34" charset="0"/>
                <a:cs typeface="Calibri" panose="020F0502020204030204" pitchFamily="34" charset="0"/>
              </a:rPr>
              <a:t>Dependencias y nivel en función de su importancia. Estructuras Centralmente Dirigidas. Diferentes Modalidades de Compra. Formas de Salir al mercado. Las </a:t>
            </a:r>
            <a:r>
              <a:rPr lang="es-AR" sz="1800" dirty="0" err="1">
                <a:latin typeface="Calibri" panose="020F0502020204030204" pitchFamily="34" charset="0"/>
                <a:cs typeface="Calibri" panose="020F0502020204030204" pitchFamily="34" charset="0"/>
              </a:rPr>
              <a:t>RFx</a:t>
            </a:r>
            <a:r>
              <a:rPr lang="es-AR" sz="1800" dirty="0">
                <a:latin typeface="Calibri" panose="020F0502020204030204" pitchFamily="34" charset="0"/>
                <a:cs typeface="Calibri" panose="020F0502020204030204" pitchFamily="34" charset="0"/>
              </a:rPr>
              <a:t>. Selección y Evaluación de Proveedores. Introducción de variables cualitativas en la evaluación </a:t>
            </a:r>
          </a:p>
          <a:p>
            <a:pPr lvl="0"/>
            <a:r>
              <a:rPr lang="es-AR" sz="1800" b="1" dirty="0">
                <a:latin typeface="Calibri" panose="020F0502020204030204" pitchFamily="34" charset="0"/>
                <a:cs typeface="Calibri" panose="020F0502020204030204" pitchFamily="34" charset="0"/>
              </a:rPr>
              <a:t> </a:t>
            </a:r>
            <a:endParaRPr lang="es-AR" sz="1800" dirty="0">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Unidad 12 - Planificación </a:t>
            </a:r>
            <a:endParaRPr lang="es-AR" sz="2000" dirty="0">
              <a:solidFill>
                <a:srgbClr val="156082"/>
              </a:solidFill>
              <a:latin typeface="Calibri" panose="020F0502020204030204" pitchFamily="34" charset="0"/>
              <a:cs typeface="Calibri" panose="020F0502020204030204" pitchFamily="34" charset="0"/>
            </a:endParaRPr>
          </a:p>
          <a:p>
            <a:pPr lvl="0"/>
            <a:r>
              <a:rPr lang="es-AR" sz="1800" dirty="0">
                <a:latin typeface="Calibri" panose="020F0502020204030204" pitchFamily="34" charset="0"/>
                <a:cs typeface="Calibri" panose="020F0502020204030204" pitchFamily="34" charset="0"/>
              </a:rPr>
              <a:t>Gestión de Recursos. Aplicación de la Matriz de </a:t>
            </a:r>
            <a:r>
              <a:rPr lang="es-AR" sz="1800" dirty="0" err="1">
                <a:latin typeface="Calibri" panose="020F0502020204030204" pitchFamily="34" charset="0"/>
                <a:cs typeface="Calibri" panose="020F0502020204030204" pitchFamily="34" charset="0"/>
              </a:rPr>
              <a:t>Kraljic</a:t>
            </a:r>
            <a:r>
              <a:rPr lang="es-AR" sz="1800" dirty="0">
                <a:latin typeface="Calibri" panose="020F0502020204030204" pitchFamily="34" charset="0"/>
                <a:cs typeface="Calibri" panose="020F0502020204030204" pitchFamily="34" charset="0"/>
              </a:rPr>
              <a:t>. Importancia del Plan anual de Compras. Análisis del Gasto (</a:t>
            </a:r>
            <a:r>
              <a:rPr lang="es-AR" sz="1800" dirty="0" err="1">
                <a:latin typeface="Calibri" panose="020F0502020204030204" pitchFamily="34" charset="0"/>
                <a:cs typeface="Calibri" panose="020F0502020204030204" pitchFamily="34" charset="0"/>
              </a:rPr>
              <a:t>Spend</a:t>
            </a:r>
            <a:r>
              <a:rPr lang="es-AR" sz="1800" dirty="0">
                <a:latin typeface="Calibri" panose="020F0502020204030204" pitchFamily="34" charset="0"/>
                <a:cs typeface="Calibri" panose="020F0502020204030204" pitchFamily="34" charset="0"/>
              </a:rPr>
              <a:t> </a:t>
            </a:r>
            <a:r>
              <a:rPr lang="es-AR" sz="1800" dirty="0" err="1">
                <a:latin typeface="Calibri" panose="020F0502020204030204" pitchFamily="34" charset="0"/>
                <a:cs typeface="Calibri" panose="020F0502020204030204" pitchFamily="34" charset="0"/>
              </a:rPr>
              <a:t>Analysis</a:t>
            </a:r>
            <a:r>
              <a:rPr lang="es-AR" sz="1800" dirty="0">
                <a:latin typeface="Calibri" panose="020F0502020204030204" pitchFamily="34" charset="0"/>
                <a:cs typeface="Calibri" panose="020F0502020204030204" pitchFamily="34" charset="0"/>
              </a:rPr>
              <a:t>). </a:t>
            </a:r>
          </a:p>
          <a:p>
            <a:pPr lvl="0"/>
            <a:r>
              <a:rPr lang="es-AR" sz="1800" dirty="0">
                <a:latin typeface="Calibri" panose="020F0502020204030204" pitchFamily="34" charset="0"/>
                <a:cs typeface="Calibri" panose="020F0502020204030204" pitchFamily="34" charset="0"/>
              </a:rPr>
              <a:t>Cómo </a:t>
            </a:r>
            <a:r>
              <a:rPr lang="es-AR" sz="1800" dirty="0" err="1">
                <a:latin typeface="Calibri" panose="020F0502020204030204" pitchFamily="34" charset="0"/>
                <a:cs typeface="Calibri" panose="020F0502020204030204" pitchFamily="34" charset="0"/>
              </a:rPr>
              <a:t>desarrolllar</a:t>
            </a:r>
            <a:r>
              <a:rPr lang="es-AR" sz="1800" dirty="0">
                <a:latin typeface="Calibri" panose="020F0502020204030204" pitchFamily="34" charset="0"/>
                <a:cs typeface="Calibri" panose="020F0502020204030204" pitchFamily="34" charset="0"/>
              </a:rPr>
              <a:t>, gestionar y controlar el PAC. Urgencias y Emergencias. Caso: Matriz de Riesgo/Beneficio.    </a:t>
            </a:r>
          </a:p>
          <a:p>
            <a:pPr lvl="0"/>
            <a:r>
              <a:rPr lang="es-AR" sz="1800" b="1" dirty="0">
                <a:latin typeface="Calibri" panose="020F0502020204030204" pitchFamily="34" charset="0"/>
                <a:cs typeface="Calibri" panose="020F0502020204030204" pitchFamily="34" charset="0"/>
              </a:rPr>
              <a:t> </a:t>
            </a:r>
            <a:endParaRPr lang="es-AR" sz="1800" dirty="0">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Unidad 13 - Control de Compras a través de KPI </a:t>
            </a:r>
            <a:endParaRPr lang="es-AR" sz="2000" dirty="0">
              <a:solidFill>
                <a:srgbClr val="156082"/>
              </a:solidFill>
              <a:latin typeface="Calibri" panose="020F0502020204030204" pitchFamily="34" charset="0"/>
              <a:cs typeface="Calibri" panose="020F0502020204030204" pitchFamily="34" charset="0"/>
            </a:endParaRPr>
          </a:p>
          <a:p>
            <a:pPr lvl="0"/>
            <a:r>
              <a:rPr lang="es-AR" sz="1800" dirty="0">
                <a:latin typeface="Calibri" panose="020F0502020204030204" pitchFamily="34" charset="0"/>
                <a:cs typeface="Calibri" panose="020F0502020204030204" pitchFamily="34" charset="0"/>
              </a:rPr>
              <a:t>Elaboración de Indicadores Clave de Gestión (</a:t>
            </a:r>
            <a:r>
              <a:rPr lang="es-AR" sz="1800" i="1" dirty="0" err="1">
                <a:latin typeface="Calibri" panose="020F0502020204030204" pitchFamily="34" charset="0"/>
                <a:cs typeface="Calibri" panose="020F0502020204030204" pitchFamily="34" charset="0"/>
              </a:rPr>
              <a:t>KPI’s</a:t>
            </a:r>
            <a:r>
              <a:rPr lang="es-AR" sz="1800" dirty="0">
                <a:latin typeface="Calibri" panose="020F0502020204030204" pitchFamily="34" charset="0"/>
                <a:cs typeface="Calibri" panose="020F0502020204030204" pitchFamily="34" charset="0"/>
              </a:rPr>
              <a:t>). La Canasta de Compras. Factor de Cobertura. Detección de Oportunidades de capturar valor: Rotura de Paradigmas. Divulgación y Consenso: cómo reportar los logros: </a:t>
            </a:r>
            <a:r>
              <a:rPr lang="es-AR" sz="1800" i="1" dirty="0" err="1">
                <a:latin typeface="Calibri" panose="020F0502020204030204" pitchFamily="34" charset="0"/>
                <a:cs typeface="Calibri" panose="020F0502020204030204" pitchFamily="34" charset="0"/>
              </a:rPr>
              <a:t>Costs</a:t>
            </a:r>
            <a:r>
              <a:rPr lang="es-AR" sz="1800" i="1" dirty="0">
                <a:latin typeface="Calibri" panose="020F0502020204030204" pitchFamily="34" charset="0"/>
                <a:cs typeface="Calibri" panose="020F0502020204030204" pitchFamily="34" charset="0"/>
              </a:rPr>
              <a:t> </a:t>
            </a:r>
            <a:r>
              <a:rPr lang="es-AR" sz="1800" i="1" dirty="0" err="1">
                <a:latin typeface="Calibri" panose="020F0502020204030204" pitchFamily="34" charset="0"/>
                <a:cs typeface="Calibri" panose="020F0502020204030204" pitchFamily="34" charset="0"/>
              </a:rPr>
              <a:t>Reductions</a:t>
            </a:r>
            <a:r>
              <a:rPr lang="es-AR" sz="1800" i="1" dirty="0">
                <a:latin typeface="Calibri" panose="020F0502020204030204" pitchFamily="34" charset="0"/>
                <a:cs typeface="Calibri" panose="020F0502020204030204" pitchFamily="34" charset="0"/>
              </a:rPr>
              <a:t> + </a:t>
            </a:r>
            <a:r>
              <a:rPr lang="es-AR" sz="1800" i="1" dirty="0" err="1">
                <a:latin typeface="Calibri" panose="020F0502020204030204" pitchFamily="34" charset="0"/>
                <a:cs typeface="Calibri" panose="020F0502020204030204" pitchFamily="34" charset="0"/>
              </a:rPr>
              <a:t>Cost</a:t>
            </a:r>
            <a:r>
              <a:rPr lang="es-AR" sz="1800" i="1" dirty="0">
                <a:latin typeface="Calibri" panose="020F0502020204030204" pitchFamily="34" charset="0"/>
                <a:cs typeface="Calibri" panose="020F0502020204030204" pitchFamily="34" charset="0"/>
              </a:rPr>
              <a:t> </a:t>
            </a:r>
            <a:r>
              <a:rPr lang="es-AR" sz="1800" i="1" dirty="0" err="1">
                <a:latin typeface="Calibri" panose="020F0502020204030204" pitchFamily="34" charset="0"/>
                <a:cs typeface="Calibri" panose="020F0502020204030204" pitchFamily="34" charset="0"/>
              </a:rPr>
              <a:t>Avoidances</a:t>
            </a:r>
            <a:r>
              <a:rPr lang="es-AR" sz="1800" i="1" dirty="0">
                <a:latin typeface="Calibri" panose="020F0502020204030204" pitchFamily="34" charset="0"/>
                <a:cs typeface="Calibri" panose="020F0502020204030204" pitchFamily="34" charset="0"/>
              </a:rPr>
              <a:t>. </a:t>
            </a:r>
            <a:r>
              <a:rPr lang="es-AR" sz="1800" dirty="0">
                <a:latin typeface="Calibri" panose="020F0502020204030204" pitchFamily="34" charset="0"/>
                <a:cs typeface="Calibri" panose="020F0502020204030204" pitchFamily="34" charset="0"/>
              </a:rPr>
              <a:t>Cómo armar Tableros en Excel, cómo hacerlos fáciles de comprender. Importancia de vender los logros. </a:t>
            </a:r>
          </a:p>
          <a:p>
            <a:pPr>
              <a:buClr>
                <a:srgbClr val="996633"/>
              </a:buClr>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230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7FCA2FB7-1865-A468-F3C2-3B517E466EBB}"/>
              </a:ext>
            </a:extLst>
          </p:cNvPr>
          <p:cNvSpPr txBox="1"/>
          <p:nvPr/>
        </p:nvSpPr>
        <p:spPr>
          <a:xfrm>
            <a:off x="635558" y="971398"/>
            <a:ext cx="8171557" cy="723275"/>
          </a:xfrm>
          <a:prstGeom prst="rect">
            <a:avLst/>
          </a:prstGeom>
          <a:noFill/>
        </p:spPr>
        <p:txBody>
          <a:bodyPr wrap="square">
            <a:spAutoFit/>
          </a:bodyPr>
          <a:lstStyle/>
          <a:p>
            <a:pPr marL="285750" indent="-285750" algn="just">
              <a:buClr>
                <a:srgbClr val="996633"/>
              </a:buClr>
              <a:buSzPct val="135000"/>
              <a:buFont typeface="Arial" panose="020B0604020202020204" pitchFamily="34" charset="0"/>
              <a:buChar char="•"/>
            </a:pPr>
            <a:endParaRPr lang="es-AR" dirty="0">
              <a:effectLst/>
              <a:latin typeface="Calibri" panose="020F0502020204030204" pitchFamily="34" charset="0"/>
              <a:ea typeface="Aptos" panose="020B0004020202020204" pitchFamily="34" charset="0"/>
              <a:cs typeface="Calibri" panose="020F0502020204030204" pitchFamily="34" charset="0"/>
            </a:endParaRPr>
          </a:p>
          <a:p>
            <a:pPr marL="285750" indent="-285750" algn="just">
              <a:buClr>
                <a:srgbClr val="996633"/>
              </a:buClr>
              <a:buSzPct val="135000"/>
              <a:buFont typeface="Arial" panose="020B0604020202020204" pitchFamily="34" charset="0"/>
              <a:buChar char="•"/>
            </a:pPr>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CuadroTexto 5">
            <a:extLst>
              <a:ext uri="{FF2B5EF4-FFF2-40B4-BE49-F238E27FC236}">
                <a16:creationId xmlns:a16="http://schemas.microsoft.com/office/drawing/2014/main" id="{51057CBB-2657-16BA-0DD7-9D8657DDF7FB}"/>
              </a:ext>
            </a:extLst>
          </p:cNvPr>
          <p:cNvSpPr txBox="1"/>
          <p:nvPr/>
        </p:nvSpPr>
        <p:spPr>
          <a:xfrm>
            <a:off x="1128440" y="1703675"/>
            <a:ext cx="6877594" cy="6678751"/>
          </a:xfrm>
          <a:prstGeom prst="rect">
            <a:avLst/>
          </a:prstGeom>
          <a:noFill/>
        </p:spPr>
        <p:txBody>
          <a:bodyPr wrap="square">
            <a:spAutoFit/>
          </a:bodyPr>
          <a:lstStyle/>
          <a:p>
            <a:pPr lvl="0"/>
            <a:r>
              <a:rPr lang="es-ES" sz="2000" b="1" dirty="0">
                <a:solidFill>
                  <a:srgbClr val="156082"/>
                </a:solidFill>
                <a:latin typeface="Calibri" panose="020F0502020204030204" pitchFamily="34" charset="0"/>
                <a:cs typeface="Calibri" panose="020F0502020204030204" pitchFamily="34" charset="0"/>
              </a:rPr>
              <a:t>Módulo 5 - Las Relaciones en el Proceso de Compras</a:t>
            </a:r>
            <a:endParaRPr lang="es-AR" sz="2000" dirty="0">
              <a:solidFill>
                <a:srgbClr val="156082"/>
              </a:solidFill>
              <a:latin typeface="Calibri" panose="020F0502020204030204" pitchFamily="34" charset="0"/>
              <a:cs typeface="Calibri" panose="020F0502020204030204" pitchFamily="34" charset="0"/>
            </a:endParaRPr>
          </a:p>
          <a:p>
            <a:pPr lvl="0"/>
            <a:r>
              <a:rPr lang="es-ES" sz="2000" b="1" dirty="0">
                <a:solidFill>
                  <a:srgbClr val="156082"/>
                </a:solidFill>
                <a:latin typeface="Calibri" panose="020F0502020204030204" pitchFamily="34" charset="0"/>
                <a:cs typeface="Calibri" panose="020F0502020204030204" pitchFamily="34" charset="0"/>
              </a:rPr>
              <a:t> </a:t>
            </a:r>
            <a:endParaRPr lang="es-AR" sz="2000" dirty="0">
              <a:solidFill>
                <a:srgbClr val="156082"/>
              </a:solidFill>
              <a:latin typeface="Calibri" panose="020F0502020204030204" pitchFamily="34" charset="0"/>
              <a:cs typeface="Calibri" panose="020F0502020204030204" pitchFamily="34" charset="0"/>
            </a:endParaRPr>
          </a:p>
          <a:p>
            <a:pPr lvl="0"/>
            <a:r>
              <a:rPr lang="es-ES" sz="2000" b="1" dirty="0">
                <a:solidFill>
                  <a:srgbClr val="156082"/>
                </a:solidFill>
                <a:latin typeface="Calibri" panose="020F0502020204030204" pitchFamily="34" charset="0"/>
                <a:cs typeface="Calibri" panose="020F0502020204030204" pitchFamily="34" charset="0"/>
              </a:rPr>
              <a:t>Unidad 14 - Negociación en el Proceso de Compras  </a:t>
            </a:r>
            <a:endParaRPr lang="es-AR" sz="2000" dirty="0">
              <a:solidFill>
                <a:srgbClr val="156082"/>
              </a:solidFill>
              <a:latin typeface="Calibri" panose="020F0502020204030204" pitchFamily="34" charset="0"/>
              <a:cs typeface="Calibri" panose="020F0502020204030204" pitchFamily="34" charset="0"/>
            </a:endParaRPr>
          </a:p>
          <a:p>
            <a:pPr lvl="0"/>
            <a:r>
              <a:rPr lang="es-ES" dirty="0">
                <a:solidFill>
                  <a:prstClr val="black"/>
                </a:solidFill>
                <a:latin typeface="Calibri" panose="020F0502020204030204" pitchFamily="34" charset="0"/>
                <a:cs typeface="Calibri" panose="020F0502020204030204" pitchFamily="34" charset="0"/>
              </a:rPr>
              <a:t>Negociación: la negociación externa y la interna. Rol del negociador. La negociación en la venta y en la compra. El acuerdo. Precio y oportunidad versus relación comercial e imagen. El riesgo versus el beneficio. El regateo. Fortalezas y debilidades de la negociación cara a cara, telefónica y por e-mail. </a:t>
            </a:r>
            <a:r>
              <a:rPr lang="es-ES" i="1" dirty="0">
                <a:solidFill>
                  <a:prstClr val="black"/>
                </a:solidFill>
                <a:latin typeface="Calibri" panose="020F0502020204030204" pitchFamily="34" charset="0"/>
                <a:cs typeface="Calibri" panose="020F0502020204030204" pitchFamily="34" charset="0"/>
              </a:rPr>
              <a:t>e-</a:t>
            </a:r>
            <a:r>
              <a:rPr lang="es-ES" i="1" dirty="0" err="1">
                <a:solidFill>
                  <a:prstClr val="black"/>
                </a:solidFill>
                <a:latin typeface="Calibri" panose="020F0502020204030204" pitchFamily="34" charset="0"/>
                <a:cs typeface="Calibri" panose="020F0502020204030204" pitchFamily="34" charset="0"/>
              </a:rPr>
              <a:t>Procurement</a:t>
            </a:r>
            <a:r>
              <a:rPr lang="es-ES" i="1" dirty="0">
                <a:solidFill>
                  <a:prstClr val="black"/>
                </a:solidFill>
                <a:latin typeface="Calibri" panose="020F0502020204030204" pitchFamily="34" charset="0"/>
                <a:cs typeface="Calibri" panose="020F0502020204030204" pitchFamily="34" charset="0"/>
              </a:rPr>
              <a:t>, e-</a:t>
            </a:r>
            <a:r>
              <a:rPr lang="es-ES" i="1" dirty="0" err="1">
                <a:solidFill>
                  <a:prstClr val="black"/>
                </a:solidFill>
                <a:latin typeface="Calibri" panose="020F0502020204030204" pitchFamily="34" charset="0"/>
                <a:cs typeface="Calibri" panose="020F0502020204030204" pitchFamily="34" charset="0"/>
              </a:rPr>
              <a:t>Sourcing</a:t>
            </a:r>
            <a:r>
              <a:rPr lang="es-ES" i="1" dirty="0">
                <a:solidFill>
                  <a:prstClr val="black"/>
                </a:solidFill>
                <a:latin typeface="Calibri" panose="020F0502020204030204" pitchFamily="34" charset="0"/>
                <a:cs typeface="Calibri" panose="020F0502020204030204" pitchFamily="34" charset="0"/>
              </a:rPr>
              <a:t>.</a:t>
            </a:r>
            <a:r>
              <a:rPr lang="es-ES" dirty="0">
                <a:solidFill>
                  <a:prstClr val="black"/>
                </a:solidFill>
                <a:latin typeface="Calibri" panose="020F0502020204030204" pitchFamily="34" charset="0"/>
                <a:cs typeface="Calibri" panose="020F0502020204030204" pitchFamily="34" charset="0"/>
              </a:rPr>
              <a:t> Subasta Reversa. Decálogo del buen Negociador. Compras de única vez y repetitivas. Acciones recomendables en situaciones de crisis.</a:t>
            </a:r>
            <a:endParaRPr lang="es-AR" dirty="0">
              <a:solidFill>
                <a:prstClr val="black"/>
              </a:solidFill>
              <a:latin typeface="Calibri" panose="020F0502020204030204" pitchFamily="34" charset="0"/>
              <a:cs typeface="Calibri" panose="020F0502020204030204" pitchFamily="34" charset="0"/>
            </a:endParaRPr>
          </a:p>
          <a:p>
            <a:pPr lvl="0"/>
            <a:r>
              <a:rPr lang="es-AR" sz="2000" dirty="0">
                <a:solidFill>
                  <a:srgbClr val="156082"/>
                </a:solidFill>
                <a:latin typeface="Calibri" panose="020F0502020204030204" pitchFamily="34" charset="0"/>
                <a:cs typeface="Calibri" panose="020F0502020204030204" pitchFamily="34" charset="0"/>
              </a:rPr>
              <a:t> </a:t>
            </a:r>
          </a:p>
          <a:p>
            <a:pPr lvl="0"/>
            <a:r>
              <a:rPr lang="es-AR" sz="2000" b="1" dirty="0">
                <a:solidFill>
                  <a:srgbClr val="156082"/>
                </a:solidFill>
                <a:latin typeface="Calibri" panose="020F0502020204030204" pitchFamily="34" charset="0"/>
                <a:cs typeface="Calibri" panose="020F0502020204030204" pitchFamily="34" charset="0"/>
              </a:rPr>
              <a:t>Unidad 15 - Recursos Humanos y Compras</a:t>
            </a:r>
            <a:endParaRPr lang="es-AR" sz="2000" dirty="0">
              <a:solidFill>
                <a:srgbClr val="156082"/>
              </a:solidFill>
              <a:latin typeface="Calibri" panose="020F0502020204030204" pitchFamily="34" charset="0"/>
              <a:cs typeface="Calibri" panose="020F0502020204030204" pitchFamily="34" charset="0"/>
            </a:endParaRPr>
          </a:p>
          <a:p>
            <a:pPr lvl="0"/>
            <a:r>
              <a:rPr lang="es-AR" dirty="0">
                <a:solidFill>
                  <a:prstClr val="black"/>
                </a:solidFill>
                <a:latin typeface="Calibri" panose="020F0502020204030204" pitchFamily="34" charset="0"/>
                <a:cs typeface="Calibri" panose="020F0502020204030204" pitchFamily="34" charset="0"/>
              </a:rPr>
              <a:t>Perfil de los recursos humanos. Gestión del cambio y productividad. Principales indicadores. Importancia de los recursos humanos en la función. Capacitación y difusión. Búsquedas y reclutamiento de recursos. Evaluación de </a:t>
            </a:r>
            <a:r>
              <a:rPr lang="es-AR" i="1" dirty="0">
                <a:solidFill>
                  <a:prstClr val="black"/>
                </a:solidFill>
                <a:latin typeface="Calibri" panose="020F0502020204030204" pitchFamily="34" charset="0"/>
                <a:cs typeface="Calibri" panose="020F0502020204030204" pitchFamily="34" charset="0"/>
              </a:rPr>
              <a:t>performance</a:t>
            </a:r>
            <a:r>
              <a:rPr lang="es-AR" dirty="0">
                <a:solidFill>
                  <a:prstClr val="black"/>
                </a:solidFill>
                <a:latin typeface="Calibri" panose="020F0502020204030204" pitchFamily="34" charset="0"/>
                <a:cs typeface="Calibri" panose="020F0502020204030204" pitchFamily="34" charset="0"/>
              </a:rPr>
              <a:t>. Política de recompensas. Caso: definición del perfil del comprador.</a:t>
            </a:r>
          </a:p>
          <a:p>
            <a:pPr lvl="0"/>
            <a:r>
              <a:rPr lang="es-AR" sz="2000" b="1" dirty="0">
                <a:solidFill>
                  <a:srgbClr val="156082"/>
                </a:solidFill>
                <a:latin typeface="Calibri" panose="020F0502020204030204" pitchFamily="34" charset="0"/>
                <a:cs typeface="Calibri" panose="020F0502020204030204" pitchFamily="34" charset="0"/>
              </a:rPr>
              <a:t> </a:t>
            </a:r>
            <a:endParaRPr lang="es-AR" sz="2000" dirty="0">
              <a:solidFill>
                <a:srgbClr val="156082"/>
              </a:solidFill>
              <a:latin typeface="Calibri" panose="020F0502020204030204" pitchFamily="34" charset="0"/>
              <a:cs typeface="Calibri" panose="020F0502020204030204" pitchFamily="34" charset="0"/>
            </a:endParaRPr>
          </a:p>
          <a:p>
            <a:pPr lvl="0"/>
            <a:r>
              <a:rPr lang="es-AR" sz="2000" b="1" dirty="0">
                <a:solidFill>
                  <a:srgbClr val="156082"/>
                </a:solidFill>
                <a:latin typeface="Calibri" panose="020F0502020204030204" pitchFamily="34" charset="0"/>
                <a:cs typeface="Calibri" panose="020F0502020204030204" pitchFamily="34" charset="0"/>
              </a:rPr>
              <a:t>Unidad 16 - Ética en los negocios  </a:t>
            </a:r>
            <a:endParaRPr lang="es-AR" sz="2000" dirty="0">
              <a:solidFill>
                <a:srgbClr val="156082"/>
              </a:solidFill>
              <a:latin typeface="Calibri" panose="020F0502020204030204" pitchFamily="34" charset="0"/>
              <a:cs typeface="Calibri" panose="020F0502020204030204" pitchFamily="34" charset="0"/>
            </a:endParaRPr>
          </a:p>
          <a:p>
            <a:pPr lvl="0"/>
            <a:r>
              <a:rPr lang="es-AR" dirty="0">
                <a:solidFill>
                  <a:prstClr val="black"/>
                </a:solidFill>
                <a:latin typeface="Calibri" panose="020F0502020204030204" pitchFamily="34" charset="0"/>
                <a:cs typeface="Calibri" panose="020F0502020204030204" pitchFamily="34" charset="0"/>
              </a:rPr>
              <a:t>Moral y ética en los negocios. Imagen Empresaria. Códigos de Conducta. Prácticas y Estilos. Sistemas de Control y Auditoria. Políticas de Prevención. Caso: Denuncia de corrupción.    </a:t>
            </a:r>
          </a:p>
          <a:p>
            <a:pPr>
              <a:buClr>
                <a:srgbClr val="996633"/>
              </a:buClr>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642009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8cdef4-da52-4d41-920c-853d370a58ea">
      <Terms xmlns="http://schemas.microsoft.com/office/infopath/2007/PartnerControls"/>
    </lcf76f155ced4ddcb4097134ff3c332f>
    <TaxCatchAll xmlns="0a33a346-3f91-49d3-b983-37ebbe1b09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760A1D2FEAD094AA75BD295D19E8CA5" ma:contentTypeVersion="14" ma:contentTypeDescription="Crear nuevo documento." ma:contentTypeScope="" ma:versionID="a10683994077d5290206b848d3d565f3">
  <xsd:schema xmlns:xsd="http://www.w3.org/2001/XMLSchema" xmlns:xs="http://www.w3.org/2001/XMLSchema" xmlns:p="http://schemas.microsoft.com/office/2006/metadata/properties" xmlns:ns2="788cdef4-da52-4d41-920c-853d370a58ea" xmlns:ns3="0a33a346-3f91-49d3-b983-37ebbe1b09b3" targetNamespace="http://schemas.microsoft.com/office/2006/metadata/properties" ma:root="true" ma:fieldsID="d31abcb0f6c915c798b716e450e64f35" ns2:_="" ns3:_="">
    <xsd:import namespace="788cdef4-da52-4d41-920c-853d370a58ea"/>
    <xsd:import namespace="0a33a346-3f91-49d3-b983-37ebbe1b09b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cdef4-da52-4d41-920c-853d370a58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480f935f-056e-43d0-a9c3-6f0a0280ba7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33a346-3f91-49d3-b983-37ebbe1b09b3"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4eff6006-ff6a-4123-9d8b-d0048ee9c860}" ma:internalName="TaxCatchAll" ma:showField="CatchAllData" ma:web="0a33a346-3f91-49d3-b983-37ebbe1b09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DE2D5-64B5-4EF2-80E2-72BEFB96CD45}">
  <ds:schemaRefs>
    <ds:schemaRef ds:uri="http://schemas.microsoft.com/office/2006/documentManagement/types"/>
    <ds:schemaRef ds:uri="http://schemas.openxmlformats.org/package/2006/metadata/core-properties"/>
    <ds:schemaRef ds:uri="183e0eb7-3a07-4100-a50c-4070f7445353"/>
    <ds:schemaRef ds:uri="http://purl.org/dc/dcmitype/"/>
    <ds:schemaRef ds:uri="http://schemas.microsoft.com/office/2006/metadata/properties"/>
    <ds:schemaRef ds:uri="http://schemas.microsoft.com/office/infopath/2007/PartnerControls"/>
    <ds:schemaRef ds:uri="7e01fb0f-ccb5-4051-8374-ecd5be16a00b"/>
    <ds:schemaRef ds:uri="http://www.w3.org/XML/1998/namespace"/>
    <ds:schemaRef ds:uri="http://purl.org/dc/terms/"/>
    <ds:schemaRef ds:uri="http://purl.org/dc/elements/1.1/"/>
    <ds:schemaRef ds:uri="788cdef4-da52-4d41-920c-853d370a58ea"/>
    <ds:schemaRef ds:uri="0a33a346-3f91-49d3-b983-37ebbe1b09b3"/>
  </ds:schemaRefs>
</ds:datastoreItem>
</file>

<file path=customXml/itemProps2.xml><?xml version="1.0" encoding="utf-8"?>
<ds:datastoreItem xmlns:ds="http://schemas.openxmlformats.org/officeDocument/2006/customXml" ds:itemID="{A1839D61-492A-4E0B-BA2D-0013D9B2A7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cdef4-da52-4d41-920c-853d370a58ea"/>
    <ds:schemaRef ds:uri="0a33a346-3f91-49d3-b983-37ebbe1b0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3F41CF-C4B0-4BFC-9604-B9D9F0F75B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4988</TotalTime>
  <Words>2321</Words>
  <Application>Microsoft Office PowerPoint</Application>
  <PresentationFormat>Ledger Paper (11x17 in)</PresentationFormat>
  <Paragraphs>177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LOPEZ LEONEL NICOLAS</dc:creator>
  <cp:lastModifiedBy>Perez Pontieri Rosana Silvia</cp:lastModifiedBy>
  <cp:revision>42</cp:revision>
  <dcterms:created xsi:type="dcterms:W3CDTF">2024-04-24T19:45:27Z</dcterms:created>
  <dcterms:modified xsi:type="dcterms:W3CDTF">2026-06-11T18:40:54Z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0x0101009760A1D2FEAD094AA75BD295D19E8CA5</vt:lpwstr>
  </property>
  <property fmtid="{D5CDD505-2E9C-101B-9397-08002B2CF9AE}" pid="3" name="MediaServiceImageTags">
    <vt:lpwstr/>
  </property>
</Properties>
</file>