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4"/>
  </p:notesMasterIdLst>
  <p:sldIdLst>
    <p:sldId id="256" r:id="rId5"/>
    <p:sldId id="257" r:id="rId6"/>
    <p:sldId id="258" r:id="rId7"/>
    <p:sldId id="270" r:id="rId8"/>
    <p:sldId id="274" r:id="rId9"/>
    <p:sldId id="264" r:id="rId10"/>
    <p:sldId id="260" r:id="rId11"/>
    <p:sldId id="271" r:id="rId12"/>
    <p:sldId id="266" r:id="rId13"/>
  </p:sldIdLst>
  <p:sldSz cx="9134475" cy="12179300" type="ledg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82"/>
    <a:srgbClr val="996633"/>
    <a:srgbClr val="A2A467"/>
    <a:srgbClr val="0C3F60"/>
    <a:srgbClr val="003296"/>
    <a:srgbClr val="002060"/>
    <a:srgbClr val="FF8B8B"/>
    <a:srgbClr val="8FDFE7"/>
    <a:srgbClr val="FFFF99"/>
    <a:srgbClr val="CADB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4" autoAdjust="0"/>
    <p:restoredTop sz="91457" autoAdjust="0"/>
  </p:normalViewPr>
  <p:slideViewPr>
    <p:cSldViewPr snapToGrid="0">
      <p:cViewPr varScale="1">
        <p:scale>
          <a:sx n="33" d="100"/>
          <a:sy n="33" d="100"/>
        </p:scale>
        <p:origin x="25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0B333-72D7-44F9-8A96-77407DA5516D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E1AC8-E019-44AA-B492-A21053D4E5E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656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E1AC8-E019-44AA-B492-A21053D4E5E5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814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86" y="1993233"/>
            <a:ext cx="7764304" cy="4240201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810" y="6396953"/>
            <a:ext cx="6850856" cy="2940511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8" indent="0" algn="ctr">
              <a:buNone/>
              <a:defRPr sz="1598"/>
            </a:lvl4pPr>
            <a:lvl5pPr marL="1826971" indent="0" algn="ctr">
              <a:buNone/>
              <a:defRPr sz="1598"/>
            </a:lvl5pPr>
            <a:lvl6pPr marL="2283714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0" indent="0" algn="ctr">
              <a:buNone/>
              <a:defRPr sz="1598"/>
            </a:lvl8pPr>
            <a:lvl9pPr marL="3653942" indent="0" algn="ctr">
              <a:buNone/>
              <a:defRPr sz="1598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0213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305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6859" y="648435"/>
            <a:ext cx="1969621" cy="1032139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995" y="648435"/>
            <a:ext cx="5794683" cy="1032139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158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4930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38" y="3036371"/>
            <a:ext cx="7878485" cy="5066250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238" y="8150549"/>
            <a:ext cx="7878485" cy="2664221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>
                    <a:tint val="82000"/>
                  </a:schemeClr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82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82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996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995" y="3242175"/>
            <a:ext cx="3882152" cy="77276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28" y="3242175"/>
            <a:ext cx="3882152" cy="77276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264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648437"/>
            <a:ext cx="7878485" cy="23541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186" y="2985621"/>
            <a:ext cx="3864310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186" y="4448828"/>
            <a:ext cx="3864310" cy="654355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328" y="2985621"/>
            <a:ext cx="3883342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328" y="4448828"/>
            <a:ext cx="3883342" cy="654355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702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2929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099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342" y="1753596"/>
            <a:ext cx="4624328" cy="8655197"/>
          </a:xfrm>
        </p:spPr>
        <p:txBody>
          <a:bodyPr/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716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3342" y="1753596"/>
            <a:ext cx="4624328" cy="8655197"/>
          </a:xfrm>
        </p:spPr>
        <p:txBody>
          <a:bodyPr anchor="t"/>
          <a:lstStyle>
            <a:lvl1pPr marL="0" indent="0">
              <a:buNone/>
              <a:defRPr sz="3197"/>
            </a:lvl1pPr>
            <a:lvl2pPr marL="456743" indent="0">
              <a:buNone/>
              <a:defRPr sz="2797"/>
            </a:lvl2pPr>
            <a:lvl3pPr marL="913486" indent="0">
              <a:buNone/>
              <a:defRPr sz="2398"/>
            </a:lvl3pPr>
            <a:lvl4pPr marL="1370228" indent="0">
              <a:buNone/>
              <a:defRPr sz="1998"/>
            </a:lvl4pPr>
            <a:lvl5pPr marL="1826971" indent="0">
              <a:buNone/>
              <a:defRPr sz="1998"/>
            </a:lvl5pPr>
            <a:lvl6pPr marL="2283714" indent="0">
              <a:buNone/>
              <a:defRPr sz="1998"/>
            </a:lvl6pPr>
            <a:lvl7pPr marL="2740457" indent="0">
              <a:buNone/>
              <a:defRPr sz="1998"/>
            </a:lvl7pPr>
            <a:lvl8pPr marL="3197200" indent="0">
              <a:buNone/>
              <a:defRPr sz="1998"/>
            </a:lvl8pPr>
            <a:lvl9pPr marL="3653942" indent="0">
              <a:buNone/>
              <a:defRPr sz="199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924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995" y="648437"/>
            <a:ext cx="7878485" cy="2354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995" y="3242175"/>
            <a:ext cx="7878485" cy="7727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995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5795" y="11288409"/>
            <a:ext cx="3082885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1223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493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1" indent="-228371" algn="l" defTabSz="9134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857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600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343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085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828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571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3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8898946B-4788-E1F8-32CB-3C4F2AF7EEC8}"/>
              </a:ext>
            </a:extLst>
          </p:cNvPr>
          <p:cNvSpPr txBox="1"/>
          <p:nvPr/>
        </p:nvSpPr>
        <p:spPr>
          <a:xfrm>
            <a:off x="1680874" y="4054455"/>
            <a:ext cx="747647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Arquitectura de Acuerdos: Negociación bajo presión en Sistemas Complejos</a:t>
            </a:r>
          </a:p>
          <a:p>
            <a:endParaRPr lang="es-AR" sz="4000" i="1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s-AR" sz="4000" i="1" dirty="0">
                <a:solidFill>
                  <a:schemeClr val="bg1"/>
                </a:solidFill>
                <a:latin typeface="Abadi" panose="020B0604020104020204" pitchFamily="34" charset="0"/>
              </a:rPr>
              <a:t>Virtual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F992641-75C4-CC5F-21B7-9DFB734880D3}"/>
              </a:ext>
            </a:extLst>
          </p:cNvPr>
          <p:cNvCxnSpPr>
            <a:cxnSpLocks/>
          </p:cNvCxnSpPr>
          <p:nvPr/>
        </p:nvCxnSpPr>
        <p:spPr>
          <a:xfrm>
            <a:off x="1408616" y="4272742"/>
            <a:ext cx="0" cy="2809702"/>
          </a:xfrm>
          <a:prstGeom prst="line">
            <a:avLst/>
          </a:prstGeom>
          <a:ln>
            <a:solidFill>
              <a:srgbClr val="A2A46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Imagen 31">
            <a:extLst>
              <a:ext uri="{FF2B5EF4-FFF2-40B4-BE49-F238E27FC236}">
                <a16:creationId xmlns:a16="http://schemas.microsoft.com/office/drawing/2014/main" id="{316396B7-A743-225B-6F79-94DEC2D61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0959930"/>
            <a:ext cx="5934903" cy="121937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E2EBDDD6-2D2D-A76F-EFF1-61415B6F6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528" y="0"/>
            <a:ext cx="6420746" cy="348917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9ADAEB6-96D7-4F90-8773-C647D161B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782" y="9957157"/>
            <a:ext cx="3028762" cy="195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2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877E7BB-4068-BFED-09CC-90247AA1E33F}"/>
              </a:ext>
            </a:extLst>
          </p:cNvPr>
          <p:cNvSpPr txBox="1"/>
          <p:nvPr/>
        </p:nvSpPr>
        <p:spPr>
          <a:xfrm>
            <a:off x="1073755" y="1257558"/>
            <a:ext cx="7293873" cy="11264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AR" sz="2800" b="1" dirty="0">
              <a:solidFill>
                <a:srgbClr val="99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800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Arquitectura de acuerdos: </a:t>
            </a:r>
            <a:r>
              <a:rPr lang="es-AR" sz="2800" b="1" dirty="0">
                <a:solidFill>
                  <a:srgbClr val="9966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Negociación bajo presión en Sistemas Complejos</a:t>
            </a:r>
            <a:endParaRPr lang="es-AR" sz="2800" i="1" dirty="0">
              <a:solidFill>
                <a:srgbClr val="996633"/>
              </a:solidFill>
              <a:latin typeface="Abadi" panose="020B0604020104020204" pitchFamily="34" charset="0"/>
            </a:endParaRPr>
          </a:p>
          <a:p>
            <a:r>
              <a:rPr lang="es-AR" sz="2800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s-AR" sz="2800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Acerca del programa</a:t>
            </a:r>
          </a:p>
          <a:p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programa de </a:t>
            </a:r>
            <a:r>
              <a:rPr lang="es-A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Arquitectura de Acuerdos: Negociación bajo presión </a:t>
            </a:r>
            <a:r>
              <a:rPr lang="es-AR" sz="2000" b="1" dirty="0"/>
              <a:t>en </a:t>
            </a:r>
            <a:r>
              <a:rPr lang="es-A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Sistemas Complejo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se fundamenta en la necesidad de desarrollar capacidades avanzadas de negociación para contextos reales caracterizados por múltiples actores, intereses divergentes, asimetrías de poder y altos niveles de tensión. </a:t>
            </a:r>
          </a:p>
          <a:p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diferencia de los enfoques tradicionales, este programa aborda la negociación como un proceso de diseño estratégico, donde el análisis del contexto, la gestión de relaciones, el manejo de emociones y la construcción de acuerdos sostenibles resultan tan críticos como las tácticas de mesa. </a:t>
            </a:r>
          </a:p>
          <a:p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integran herramientas analíticas y conductuales que permiten a los participantes intervenir con eficacia en escenarios complejos y hostiles, maximizando la creación y captura de valor, y asegurando la viabilidad e implementación de los acuerdos alcanzados.</a:t>
            </a: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400" b="1" dirty="0">
              <a:solidFill>
                <a:srgbClr val="15608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400" b="1" dirty="0">
              <a:solidFill>
                <a:srgbClr val="15608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400" b="1" dirty="0">
              <a:solidFill>
                <a:srgbClr val="15608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400" b="1" dirty="0">
                <a:solidFill>
                  <a:srgbClr val="156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Inicio:</a:t>
            </a:r>
            <a:r>
              <a:rPr lang="es-A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 de septiembre 2026</a:t>
            </a:r>
          </a:p>
          <a:p>
            <a:r>
              <a:rPr lang="es-AR" sz="2400" b="1" dirty="0">
                <a:solidFill>
                  <a:srgbClr val="156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Finalización: </a:t>
            </a:r>
            <a:r>
              <a:rPr lang="es-A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 de octubre 2026</a:t>
            </a:r>
          </a:p>
          <a:p>
            <a:r>
              <a:rPr lang="es-AR" sz="2400" b="1" dirty="0">
                <a:solidFill>
                  <a:srgbClr val="156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Clases: </a:t>
            </a:r>
            <a:r>
              <a:rPr lang="es-A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martes</a:t>
            </a:r>
            <a:r>
              <a:rPr lang="es-AR" sz="2400" b="1" dirty="0">
                <a:solidFill>
                  <a:srgbClr val="156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de 19 a 22 </a:t>
            </a:r>
            <a:r>
              <a:rPr lang="es-AR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hs</a:t>
            </a:r>
            <a:endParaRPr lang="es-AR" sz="2400" b="1" dirty="0">
              <a:solidFill>
                <a:srgbClr val="15608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600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600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600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12E986D-3518-51B1-547F-EC85C4B439A6}"/>
              </a:ext>
            </a:extLst>
          </p:cNvPr>
          <p:cNvSpPr/>
          <p:nvPr/>
        </p:nvSpPr>
        <p:spPr>
          <a:xfrm>
            <a:off x="-16621" y="11046507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11D5B268-A016-CC37-7EC9-0E4B56C3C47D}"/>
              </a:ext>
            </a:extLst>
          </p:cNvPr>
          <p:cNvSpPr/>
          <p:nvPr/>
        </p:nvSpPr>
        <p:spPr>
          <a:xfrm>
            <a:off x="-16623" y="-42244"/>
            <a:ext cx="9134475" cy="1045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sz="3600" dirty="0">
              <a:solidFill>
                <a:srgbClr val="FFFF99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6CD45A4-DF9E-63D0-12DD-EF1DD526C8F9}"/>
              </a:ext>
            </a:extLst>
          </p:cNvPr>
          <p:cNvSpPr/>
          <p:nvPr/>
        </p:nvSpPr>
        <p:spPr>
          <a:xfrm>
            <a:off x="-14206" y="912894"/>
            <a:ext cx="9162885" cy="24585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3542172-6FA8-B985-E53D-A01BE3CE8DC7}"/>
              </a:ext>
            </a:extLst>
          </p:cNvPr>
          <p:cNvSpPr/>
          <p:nvPr/>
        </p:nvSpPr>
        <p:spPr>
          <a:xfrm>
            <a:off x="1073755" y="9599577"/>
            <a:ext cx="7320437" cy="1322165"/>
          </a:xfrm>
          <a:prstGeom prst="rect">
            <a:avLst/>
          </a:prstGeom>
          <a:noFill/>
          <a:ln w="28575">
            <a:solidFill>
              <a:srgbClr val="1560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AR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20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dibujo de un edificio&#10;&#10;Descripción generada automáticamente con confianza media">
            <a:extLst>
              <a:ext uri="{FF2B5EF4-FFF2-40B4-BE49-F238E27FC236}">
                <a16:creationId xmlns:a16="http://schemas.microsoft.com/office/drawing/2014/main" id="{0977FD11-E494-6557-0253-114417B9C2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565" y="5786401"/>
            <a:ext cx="9886226" cy="572370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7DF2A3-5607-7DD9-B4BF-2E795D092975}"/>
              </a:ext>
            </a:extLst>
          </p:cNvPr>
          <p:cNvSpPr/>
          <p:nvPr/>
        </p:nvSpPr>
        <p:spPr>
          <a:xfrm>
            <a:off x="0" y="11020548"/>
            <a:ext cx="9151097" cy="11587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sz="48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C7E13B-6081-1EC7-A593-47C3CF81C1AA}"/>
              </a:ext>
            </a:extLst>
          </p:cNvPr>
          <p:cNvSpPr txBox="1"/>
          <p:nvPr/>
        </p:nvSpPr>
        <p:spPr>
          <a:xfrm>
            <a:off x="779402" y="1678620"/>
            <a:ext cx="7592292" cy="929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996633"/>
              </a:buClr>
              <a:buSzPct val="135000"/>
            </a:pPr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 del Programa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Desarrollar en los participantes la competencia para diseñar, conducir y cerrar negociaciones complejas en contextos de alta presión.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Analizar y diseñar la arquitectura de negociaciones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multiparte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Gestionar asimetrías de poder, construyendo influencia estratégica a partir de alternativas, información, legitimidad y manejo del tiempo.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Aplicar estrategias avanzadas de negociación en contextos hostiles.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Conducir conversaciones difíciles y de alto impacto, gestionando emociones propias y ajenas mediante escucha estratégica, reformulación y reencuadre.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Cerrar, formalizar e implementar acuerdos robustos.</a:t>
            </a:r>
          </a:p>
          <a:p>
            <a:pPr>
              <a:buClr>
                <a:srgbClr val="996633"/>
              </a:buClr>
            </a:pP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996633"/>
              </a:buClr>
            </a:pPr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Destinatarios </a:t>
            </a:r>
          </a:p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Profesionales con experiencia que participan en negociaciones complejas y sensibles, tanto internas como externas. Está especialmente pensado para mandos medios, directivos y áreas como compras, ventas, legales, finanzas, </a:t>
            </a:r>
          </a:p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RR.HH. y relaciones laborales.</a:t>
            </a:r>
          </a:p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enfoca en quienes ya tienen base en negociación y necesitan herramientas avanzadas para manejar múltiples actores, desequilibrios de poder, presión y conflictos de interés, con impacto estratégico en la organización.</a:t>
            </a:r>
          </a:p>
          <a:p>
            <a:pPr defTabSz="179388">
              <a:buClr>
                <a:srgbClr val="996633"/>
              </a:buClr>
            </a:pPr>
            <a:endParaRPr lang="es-AR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79388">
              <a:buClr>
                <a:srgbClr val="996633"/>
              </a:buClr>
            </a:pPr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Metodología de enseñanza</a:t>
            </a:r>
          </a:p>
          <a:p>
            <a:pPr marL="285750" indent="-285750" defTabSz="179388">
              <a:spcAft>
                <a:spcPts val="0"/>
              </a:spcAft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Clases sincrónicas semanales con MS </a:t>
            </a:r>
            <a:r>
              <a:rPr lang="es-AR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Teams</a:t>
            </a: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de 3 horas.</a:t>
            </a:r>
            <a:endParaRPr lang="es-ES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85750" indent="-285750" defTabSz="179388">
              <a:spcAft>
                <a:spcPts val="0"/>
              </a:spcAft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Actividades de análisis y debate colaborativo de temas (puede ser individual o grupal).</a:t>
            </a:r>
            <a:endParaRPr lang="es-ES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85750" indent="-285750" defTabSz="179388">
              <a:spcAft>
                <a:spcPts val="0"/>
              </a:spcAft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Trabajo en Equipo con transferencia al contexto laboral o profesional.</a:t>
            </a:r>
            <a:endParaRPr lang="es-ES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85750" indent="-285750" defTabSz="179388">
              <a:spcAft>
                <a:spcPts val="0"/>
              </a:spcAft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Lectura de capítulos de libros, artículos de publicaciones de negocios y notas técnicas.</a:t>
            </a:r>
            <a:endParaRPr lang="es-ES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endParaRPr lang="es-AR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endParaRPr lang="es-AR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996633"/>
              </a:buClr>
              <a:buSzPct val="135000"/>
            </a:pPr>
            <a:endParaRPr lang="es-A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D03756D-6685-E37C-B1CB-A86E2DFAD421}"/>
              </a:ext>
            </a:extLst>
          </p:cNvPr>
          <p:cNvSpPr/>
          <p:nvPr/>
        </p:nvSpPr>
        <p:spPr>
          <a:xfrm>
            <a:off x="0" y="1"/>
            <a:ext cx="9134475" cy="934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7B83803-E46D-A9F6-F9A5-93FD58E43A5A}"/>
              </a:ext>
            </a:extLst>
          </p:cNvPr>
          <p:cNvSpPr/>
          <p:nvPr/>
        </p:nvSpPr>
        <p:spPr>
          <a:xfrm>
            <a:off x="-14206" y="912894"/>
            <a:ext cx="9162885" cy="24585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5491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7E4C54E-799A-986D-98F2-898DC7750D80}"/>
              </a:ext>
            </a:extLst>
          </p:cNvPr>
          <p:cNvSpPr/>
          <p:nvPr/>
        </p:nvSpPr>
        <p:spPr>
          <a:xfrm>
            <a:off x="-1" y="0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1B4607A-2A19-7279-C2DB-DAFC7ADA6050}"/>
              </a:ext>
            </a:extLst>
          </p:cNvPr>
          <p:cNvSpPr/>
          <p:nvPr/>
        </p:nvSpPr>
        <p:spPr>
          <a:xfrm>
            <a:off x="0" y="11020548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4E668A4-4A8E-CC4E-459D-3B8761FFDDE6}"/>
              </a:ext>
            </a:extLst>
          </p:cNvPr>
          <p:cNvSpPr txBox="1"/>
          <p:nvPr/>
        </p:nvSpPr>
        <p:spPr>
          <a:xfrm>
            <a:off x="647207" y="1232890"/>
            <a:ext cx="7299365" cy="10033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996633"/>
              </a:buClr>
              <a:buSzPct val="135000"/>
              <a:tabLst>
                <a:tab pos="457200" algn="l"/>
              </a:tabLst>
            </a:pPr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¿Por qué elegir Educación Ejecutiva </a:t>
            </a:r>
          </a:p>
          <a:p>
            <a:pPr algn="ctr">
              <a:buClr>
                <a:srgbClr val="996633"/>
              </a:buClr>
              <a:buSzPct val="135000"/>
              <a:tabLst>
                <a:tab pos="457200" algn="l"/>
              </a:tabLst>
            </a:pPr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UADE Business School? </a:t>
            </a:r>
            <a:endParaRPr lang="es-AR" sz="2800" dirty="0">
              <a:solidFill>
                <a:srgbClr val="15608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A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Respaldo de la Fundación UADE.</a:t>
            </a:r>
          </a:p>
          <a:p>
            <a:pPr marL="342900" lvl="0" indent="-34290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A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Más de 60 años enseñando gestión de negocios.</a:t>
            </a:r>
          </a:p>
          <a:p>
            <a:pPr marL="342900" lvl="0" indent="-34290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A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Más de 30 años en la capacitación de líderes y ejecutivos.</a:t>
            </a:r>
          </a:p>
          <a:p>
            <a:pPr marL="342900" lvl="0" indent="-34290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A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Enseñanza orientada a la aplicación de conceptos en el ámbito profesional.</a:t>
            </a:r>
          </a:p>
          <a:p>
            <a:pPr marL="342900" lvl="0" indent="-34290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A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Contenidos actualizados según las últimas tendencias y el desarrollo de mejores prácticas del mercado.</a:t>
            </a:r>
          </a:p>
          <a:p>
            <a:pPr marL="342900" lvl="0" indent="-34290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A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Toma de decisiones gerenciales utilizando el método del caso.</a:t>
            </a:r>
          </a:p>
          <a:p>
            <a:pPr marL="342900" lvl="0" indent="-34290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A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Interacción permanente entre docentes y participantes, enriqueciendo así la experiencia de capacitación.</a:t>
            </a:r>
          </a:p>
          <a:p>
            <a:pPr marL="342900" lvl="0" indent="-34290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A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Docentes con vasta trayectoria profesional y gerencial.</a:t>
            </a:r>
          </a:p>
          <a:p>
            <a:pPr marL="342900" lvl="0" indent="-34290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A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Infraestructura tecnológica de primer nivel.</a:t>
            </a:r>
          </a:p>
          <a:p>
            <a:pPr algn="ctr">
              <a:buClr>
                <a:srgbClr val="996633"/>
              </a:buClr>
              <a:buSzPct val="135000"/>
              <a:tabLst>
                <a:tab pos="457200" algn="l"/>
              </a:tabLst>
            </a:pPr>
            <a:endParaRPr lang="es-AR" sz="2800" b="1" dirty="0">
              <a:solidFill>
                <a:srgbClr val="0C3F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srgbClr val="996633"/>
              </a:buClr>
              <a:buSzPct val="135000"/>
              <a:tabLst>
                <a:tab pos="457200" algn="l"/>
              </a:tabLst>
            </a:pPr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Nuestros Valores y Competencias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Trabajo en Equipo.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Integración.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Empoderamiento.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Responsabilidad Social.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Transformación de la Realidad.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Gestión del Cambio.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Creación de Valor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srgbClr val="996633"/>
              </a:buClr>
              <a:buSzPct val="135000"/>
            </a:pPr>
            <a:endParaRPr lang="es-AR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srgbClr val="996633"/>
              </a:buClr>
              <a:buSzPct val="135000"/>
            </a:pPr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beneficios ofrece este Programa?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Mejorar el perfil profesional.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Obtener herramientas para alcanzar el siguiente nivel en la organización.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Superarse personal y laboralmente.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Apalancar el crecimiento. 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Alcanzar nuevos desafíos, proyectos y responsabilidades.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Desarrollar el potencial creativo e innovador.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0D528DC-7D11-8001-4BAC-B9020F3629C6}"/>
              </a:ext>
            </a:extLst>
          </p:cNvPr>
          <p:cNvSpPr txBox="1"/>
          <p:nvPr/>
        </p:nvSpPr>
        <p:spPr>
          <a:xfrm>
            <a:off x="4567236" y="6249648"/>
            <a:ext cx="39200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Innovación.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Liderazgo.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Proactividad.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Flexibilidad.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Actualización.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Toma de Decisiones.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 err="1">
                <a:latin typeface="Calibri" panose="020F0502020204030204" pitchFamily="34" charset="0"/>
                <a:cs typeface="Calibri" panose="020F0502020204030204" pitchFamily="34" charset="0"/>
              </a:rPr>
              <a:t>Emprendedurismo</a:t>
            </a: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AR" b="1" dirty="0">
              <a:solidFill>
                <a:schemeClr val="tx1">
                  <a:lumMod val="95000"/>
                  <a:lumOff val="5000"/>
                </a:schemeClr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47D7E57-008A-5E45-E5DC-21E60F7F0A86}"/>
              </a:ext>
            </a:extLst>
          </p:cNvPr>
          <p:cNvSpPr/>
          <p:nvPr/>
        </p:nvSpPr>
        <p:spPr>
          <a:xfrm>
            <a:off x="-14206" y="912894"/>
            <a:ext cx="9162885" cy="24585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3" name="Imagen 2" descr="Calle de una ciudad&#10;&#10;Descripción generada automáticamente">
            <a:extLst>
              <a:ext uri="{FF2B5EF4-FFF2-40B4-BE49-F238E27FC236}">
                <a16:creationId xmlns:a16="http://schemas.microsoft.com/office/drawing/2014/main" id="{D2703C65-A520-C67C-853B-CE7039DF49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542" y="3621328"/>
            <a:ext cx="9367555" cy="649971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44666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FA4AA41-0FE5-7E1E-75D3-A4B3DDBD52D7}"/>
              </a:ext>
            </a:extLst>
          </p:cNvPr>
          <p:cNvSpPr/>
          <p:nvPr/>
        </p:nvSpPr>
        <p:spPr>
          <a:xfrm>
            <a:off x="0" y="22058"/>
            <a:ext cx="9134475" cy="7501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EE96CFD-6957-72CE-FDE6-F9DEAEC22B74}"/>
              </a:ext>
            </a:extLst>
          </p:cNvPr>
          <p:cNvSpPr/>
          <p:nvPr/>
        </p:nvSpPr>
        <p:spPr>
          <a:xfrm>
            <a:off x="0" y="11201400"/>
            <a:ext cx="9134475" cy="9778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CA2FB7-1865-A468-F3C2-3B517E466EBB}"/>
              </a:ext>
            </a:extLst>
          </p:cNvPr>
          <p:cNvSpPr txBox="1"/>
          <p:nvPr/>
        </p:nvSpPr>
        <p:spPr>
          <a:xfrm>
            <a:off x="1144522" y="1270122"/>
            <a:ext cx="6845430" cy="9802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de estudio</a:t>
            </a:r>
          </a:p>
          <a:p>
            <a:endParaRPr lang="es-AR" sz="2800" b="1" dirty="0">
              <a:solidFill>
                <a:srgbClr val="15608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r>
              <a:rPr lang="es-ES" b="1" dirty="0">
                <a:solidFill>
                  <a:srgbClr val="1560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Módulo 1 - </a:t>
            </a:r>
            <a:r>
              <a:rPr lang="es-AR" b="1" dirty="0">
                <a:solidFill>
                  <a:srgbClr val="156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Arquitectura de Negociaciones Complejas</a:t>
            </a:r>
            <a:endParaRPr lang="es-AR" dirty="0">
              <a:solidFill>
                <a:srgbClr val="15608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Cómo diseñar negociaciones con múltiples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stakeholders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intereses cruzados y agendas ocultas.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Mapeo de actores (internos y externos).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Intereses vs posiciones (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multi-parte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Secuenciación: a quién abordar primero y por qué.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Construcción de coaliciones.</a:t>
            </a:r>
          </a:p>
          <a:p>
            <a:r>
              <a:rPr lang="es-E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A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r>
              <a:rPr lang="es-ES" b="1" dirty="0">
                <a:solidFill>
                  <a:srgbClr val="1560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Módulo 2 - </a:t>
            </a:r>
            <a:r>
              <a:rPr lang="es-AR" b="1" dirty="0">
                <a:solidFill>
                  <a:srgbClr val="156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Poder, Influencia y Asimetrías</a:t>
            </a:r>
            <a:endParaRPr lang="es-AR" dirty="0">
              <a:solidFill>
                <a:srgbClr val="15608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Cómo negociar cuando el poder está desbalanceado (real o percibido).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Fuentes de poder (MAAN, información, legitimidad).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Cómo construir poder sin tenerlo.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Uso estratégico del tiempo, la información y las alternativas.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Manejo de jugadores duros o monopólicos.</a:t>
            </a:r>
          </a:p>
          <a:p>
            <a:r>
              <a:rPr lang="es-E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A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r>
              <a:rPr lang="es-ES" b="1" dirty="0">
                <a:solidFill>
                  <a:srgbClr val="1560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Módulo 3 - </a:t>
            </a:r>
            <a:r>
              <a:rPr lang="es-AR" b="1" dirty="0">
                <a:solidFill>
                  <a:srgbClr val="156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Negociar en Contextos Hostiles o Agresivos</a:t>
            </a:r>
            <a:endParaRPr lang="es-AR" dirty="0">
              <a:solidFill>
                <a:srgbClr val="15608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Cuando la negociación arranca mal.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Tácticas duras: amenazas, presión, anclajes agresivos.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Cómo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desescalar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sin ceder valor.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Separar persona de problema (pero en contextos reales).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Técnicas de contención emocional y reencuadre.</a:t>
            </a:r>
          </a:p>
          <a:p>
            <a:r>
              <a:rPr lang="es-ES" b="1" dirty="0">
                <a:solidFill>
                  <a:srgbClr val="1560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AR" dirty="0">
              <a:solidFill>
                <a:srgbClr val="15608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r>
              <a:rPr lang="es-ES" b="1" dirty="0">
                <a:solidFill>
                  <a:srgbClr val="1560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Módulo 4 - </a:t>
            </a:r>
            <a:r>
              <a:rPr lang="es-AR" b="1" dirty="0">
                <a:solidFill>
                  <a:srgbClr val="156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Estrategias de Creación y Captura de Valor</a:t>
            </a:r>
            <a:endParaRPr lang="es-AR" dirty="0">
              <a:solidFill>
                <a:srgbClr val="15608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corazón fino de la negociación avanzada.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Expandir la torta vs capturar valor.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Intercambios inteligentes.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Variables múltiples (precio, plazo, riesgo, volumen).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Diseño de paquetes de acuerdo.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Estrategia de concesiones.</a:t>
            </a:r>
          </a:p>
          <a:p>
            <a:endParaRPr lang="es-AR" sz="2300" b="1" dirty="0">
              <a:solidFill>
                <a:srgbClr val="0C3F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CABB26B-382D-994A-5512-E571F2C6D8C5}"/>
              </a:ext>
            </a:extLst>
          </p:cNvPr>
          <p:cNvSpPr/>
          <p:nvPr/>
        </p:nvSpPr>
        <p:spPr>
          <a:xfrm>
            <a:off x="0" y="781248"/>
            <a:ext cx="9134475" cy="18114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23482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FA4AA41-0FE5-7E1E-75D3-A4B3DDBD52D7}"/>
              </a:ext>
            </a:extLst>
          </p:cNvPr>
          <p:cNvSpPr/>
          <p:nvPr/>
        </p:nvSpPr>
        <p:spPr>
          <a:xfrm>
            <a:off x="0" y="22058"/>
            <a:ext cx="9134475" cy="7501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EE96CFD-6957-72CE-FDE6-F9DEAEC22B74}"/>
              </a:ext>
            </a:extLst>
          </p:cNvPr>
          <p:cNvSpPr/>
          <p:nvPr/>
        </p:nvSpPr>
        <p:spPr>
          <a:xfrm>
            <a:off x="0" y="11201400"/>
            <a:ext cx="9134475" cy="9778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CA2FB7-1865-A468-F3C2-3B517E466EBB}"/>
              </a:ext>
            </a:extLst>
          </p:cNvPr>
          <p:cNvSpPr txBox="1"/>
          <p:nvPr/>
        </p:nvSpPr>
        <p:spPr>
          <a:xfrm>
            <a:off x="1144522" y="1270122"/>
            <a:ext cx="6845430" cy="755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endParaRPr lang="es-ES" b="1" dirty="0">
              <a:solidFill>
                <a:srgbClr val="009BAE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endParaRPr lang="es-ES" sz="2000" b="1" dirty="0">
              <a:solidFill>
                <a:srgbClr val="15608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r>
              <a:rPr lang="es-ES" sz="2000" b="1" dirty="0">
                <a:solidFill>
                  <a:srgbClr val="1560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Módulo 5 - </a:t>
            </a:r>
            <a:r>
              <a:rPr lang="es-AR" sz="2000" b="1" dirty="0">
                <a:solidFill>
                  <a:srgbClr val="156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Gestión de Emociones y Conversaciones Difíciles</a:t>
            </a:r>
            <a:endParaRPr lang="es-AR" sz="2000" dirty="0">
              <a:solidFill>
                <a:srgbClr val="15608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Negociar cuando hay tensión, ego, historia o conflicto previo.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Inteligencia emocional aplicada a negociación.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Escucha estratégica y reformulación.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Manejo de objeciones reales vs tácticas.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Conversaciones de alto impacto (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feedback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límites,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ultimátums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s-A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r>
              <a:rPr lang="es-ES" sz="2000" b="1" dirty="0">
                <a:solidFill>
                  <a:srgbClr val="15608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Módulo 6 - </a:t>
            </a:r>
            <a:r>
              <a:rPr lang="es-AR" sz="2000" b="1" dirty="0">
                <a:solidFill>
                  <a:srgbClr val="156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Negociación Interna y Alineamiento Organizacional</a:t>
            </a:r>
            <a:endParaRPr lang="es-AR" sz="2000" dirty="0">
              <a:solidFill>
                <a:srgbClr val="15608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gran “elefante en la sala”: negociar puertas adentro.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Alinear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stakeholders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internos antes de salir a negociar.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Conflictos entre áreas (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ej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comercial vs finanzas).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Mandatos ambiguos y doble dependencia.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Construcción de posición única.</a:t>
            </a:r>
          </a:p>
          <a:p>
            <a:r>
              <a:rPr lang="es-AR" dirty="0"/>
              <a:t> </a:t>
            </a:r>
            <a:r>
              <a:rPr lang="es-E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AR" dirty="0">
              <a:solidFill>
                <a:srgbClr val="009BAE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ES" sz="2000" b="1" dirty="0">
                <a:solidFill>
                  <a:srgbClr val="15608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Módulo 7 </a:t>
            </a:r>
            <a:r>
              <a:rPr lang="es-ES" sz="2000" b="1" dirty="0">
                <a:solidFill>
                  <a:srgbClr val="1560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s-AR" sz="2000" b="1" dirty="0">
                <a:solidFill>
                  <a:srgbClr val="156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Cierre, Implementación y Sostenibilidad del Acuerdo</a:t>
            </a:r>
            <a:endParaRPr lang="es-AR" sz="2000" dirty="0">
              <a:solidFill>
                <a:srgbClr val="15608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Porque negociar no es solo cerrar… es que funcione.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Técnicas de cierre (sin regalar valor).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Redacción de acuerdos robustos.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Manejo de incumplimientos.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Construcción de relaciones de largo plazo.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endParaRPr lang="es-AR" sz="2000" dirty="0">
              <a:solidFill>
                <a:srgbClr val="15608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ES" b="1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A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s-AR" sz="2300" b="1" dirty="0">
              <a:solidFill>
                <a:srgbClr val="0C3F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CABB26B-382D-994A-5512-E571F2C6D8C5}"/>
              </a:ext>
            </a:extLst>
          </p:cNvPr>
          <p:cNvSpPr/>
          <p:nvPr/>
        </p:nvSpPr>
        <p:spPr>
          <a:xfrm>
            <a:off x="0" y="781248"/>
            <a:ext cx="9134475" cy="18114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17705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CE89D7D-D05C-7ED4-8E72-B2A176FC593F}"/>
              </a:ext>
            </a:extLst>
          </p:cNvPr>
          <p:cNvSpPr/>
          <p:nvPr/>
        </p:nvSpPr>
        <p:spPr>
          <a:xfrm>
            <a:off x="-1" y="0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103376D-D0E7-7DED-48E4-2DF4381A195E}"/>
              </a:ext>
            </a:extLst>
          </p:cNvPr>
          <p:cNvSpPr/>
          <p:nvPr/>
        </p:nvSpPr>
        <p:spPr>
          <a:xfrm>
            <a:off x="0" y="11020547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D48DDD-200B-5D22-A55C-F1B8FE4EA5FF}"/>
              </a:ext>
            </a:extLst>
          </p:cNvPr>
          <p:cNvSpPr txBox="1"/>
          <p:nvPr/>
        </p:nvSpPr>
        <p:spPr>
          <a:xfrm>
            <a:off x="1254450" y="2478687"/>
            <a:ext cx="73222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s-AR" sz="18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s-AR" sz="18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s-AR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s-AR" sz="18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s-AR" sz="18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55C89D-FD65-6BF7-3FA0-2E0DB819A07D}"/>
              </a:ext>
            </a:extLst>
          </p:cNvPr>
          <p:cNvSpPr txBox="1"/>
          <p:nvPr/>
        </p:nvSpPr>
        <p:spPr>
          <a:xfrm>
            <a:off x="657924" y="1476518"/>
            <a:ext cx="2622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Cuerpo docente</a:t>
            </a:r>
            <a:endParaRPr lang="es-AR" sz="2800" dirty="0">
              <a:solidFill>
                <a:schemeClr val="accent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6D5687A-3AF8-5E88-223C-E6ACFDFB9FE2}"/>
              </a:ext>
            </a:extLst>
          </p:cNvPr>
          <p:cNvSpPr/>
          <p:nvPr/>
        </p:nvSpPr>
        <p:spPr>
          <a:xfrm>
            <a:off x="-14206" y="912894"/>
            <a:ext cx="9162885" cy="24585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C229CFE-6FC3-E6D3-F3BF-838204FCB73E}"/>
              </a:ext>
            </a:extLst>
          </p:cNvPr>
          <p:cNvSpPr txBox="1"/>
          <p:nvPr/>
        </p:nvSpPr>
        <p:spPr>
          <a:xfrm>
            <a:off x="2810076" y="2248915"/>
            <a:ext cx="5666475" cy="4544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endParaRPr lang="es-AR" sz="18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AR" sz="2400" b="1" dirty="0">
                <a:solidFill>
                  <a:srgbClr val="996633"/>
                </a:solidFill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OCCHINPINTI, GUILLERMO</a:t>
            </a:r>
            <a:endParaRPr lang="es-E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996633"/>
              </a:buClr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Profesor de Negociación, Comportamiento Humano y Gestión del Desempeño en UADE Business 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Master en Business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Instituto de Empresa, España.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Management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Human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Resources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Cornell, USA.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Licenciado en Administración de Empresas, U.N.L.Z.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Director de DUX Consultoría, Capacitación y Coaching ejecutivo.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Fue Gerente de RRHH de Techint S.A.I.C y de Pinturerías Prestigio S.A.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Autor del libro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Zombie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Part Time ¿Esta es la vida laboral que querías?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996633"/>
              </a:buClr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9B42432-0916-0AE6-A985-57B556E2D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63" y="2478687"/>
            <a:ext cx="1393706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7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673B5B8-F4C0-77BE-D0BD-3FABF2C3BFA6}"/>
              </a:ext>
            </a:extLst>
          </p:cNvPr>
          <p:cNvSpPr/>
          <p:nvPr/>
        </p:nvSpPr>
        <p:spPr>
          <a:xfrm>
            <a:off x="-2" y="11020548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467DE06-BEBE-F6C7-C0E5-ECB6BD591539}"/>
              </a:ext>
            </a:extLst>
          </p:cNvPr>
          <p:cNvSpPr txBox="1"/>
          <p:nvPr/>
        </p:nvSpPr>
        <p:spPr>
          <a:xfrm>
            <a:off x="685632" y="2185472"/>
            <a:ext cx="60771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/>
              <a:t>•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Completar la solicitud de Admisión. </a:t>
            </a:r>
          </a:p>
          <a:p>
            <a:r>
              <a:rPr lang="es-AR" sz="2000">
                <a:latin typeface="Calibri" panose="020F0502020204030204" pitchFamily="34" charset="0"/>
                <a:cs typeface="Calibri" panose="020F0502020204030204" pitchFamily="34" charset="0"/>
              </a:rPr>
              <a:t>• Entrevista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de admisión, en caso de ser requerida.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A2B2BC4-8A34-9B41-B31E-2FAF9D700C32}"/>
              </a:ext>
            </a:extLst>
          </p:cNvPr>
          <p:cNvSpPr txBox="1"/>
          <p:nvPr/>
        </p:nvSpPr>
        <p:spPr>
          <a:xfrm>
            <a:off x="685632" y="1583071"/>
            <a:ext cx="36958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rgbClr val="0C3F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Requisitos de Admisión </a:t>
            </a:r>
            <a:endParaRPr lang="es-AR" sz="28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A505630-6D99-6AB9-AAF5-591B33C8926B}"/>
              </a:ext>
            </a:extLst>
          </p:cNvPr>
          <p:cNvSpPr txBox="1"/>
          <p:nvPr/>
        </p:nvSpPr>
        <p:spPr>
          <a:xfrm>
            <a:off x="685632" y="4176566"/>
            <a:ext cx="78487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Quienes cumplan con el 75% de asistencia al programa,</a:t>
            </a:r>
          </a:p>
          <a:p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recibirán su certificado </a:t>
            </a:r>
            <a:r>
              <a:rPr lang="es-AR" sz="2000">
                <a:latin typeface="Calibri" panose="020F0502020204030204" pitchFamily="34" charset="0"/>
                <a:cs typeface="Calibri" panose="020F0502020204030204" pitchFamily="34" charset="0"/>
              </a:rPr>
              <a:t>de Participación.</a:t>
            </a:r>
            <a:endParaRPr lang="es-A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1AD7529-4AEC-F951-63FA-38F344531AD7}"/>
              </a:ext>
            </a:extLst>
          </p:cNvPr>
          <p:cNvSpPr txBox="1"/>
          <p:nvPr/>
        </p:nvSpPr>
        <p:spPr>
          <a:xfrm>
            <a:off x="685632" y="5225421"/>
            <a:ext cx="5562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rgbClr val="0C3F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 y forma de pago del programa</a:t>
            </a:r>
            <a:endParaRPr lang="es-AR" sz="2800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1680BC8B-9739-10EF-65D3-418BA215A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0" y="9508065"/>
            <a:ext cx="2076450" cy="125087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6F50D01-136F-B9FA-82A4-D673B683572E}"/>
              </a:ext>
            </a:extLst>
          </p:cNvPr>
          <p:cNvSpPr/>
          <p:nvPr/>
        </p:nvSpPr>
        <p:spPr>
          <a:xfrm>
            <a:off x="-4598" y="858552"/>
            <a:ext cx="9139074" cy="261610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728CAF6-5DD8-F338-BEAF-1A3EC59E3DD0}"/>
              </a:ext>
            </a:extLst>
          </p:cNvPr>
          <p:cNvSpPr/>
          <p:nvPr/>
        </p:nvSpPr>
        <p:spPr>
          <a:xfrm>
            <a:off x="-1" y="0"/>
            <a:ext cx="9134475" cy="8585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18215F1-E1D1-B779-4243-1D7C7FAD7378}"/>
              </a:ext>
            </a:extLst>
          </p:cNvPr>
          <p:cNvSpPr txBox="1"/>
          <p:nvPr/>
        </p:nvSpPr>
        <p:spPr>
          <a:xfrm>
            <a:off x="685632" y="3523034"/>
            <a:ext cx="4591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rgbClr val="0C3F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Condiciones de Certificación</a:t>
            </a:r>
            <a:endParaRPr lang="es-AR" sz="28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312645-3951-7426-7FAF-39D1F52D5BF3}"/>
              </a:ext>
            </a:extLst>
          </p:cNvPr>
          <p:cNvSpPr txBox="1"/>
          <p:nvPr/>
        </p:nvSpPr>
        <p:spPr>
          <a:xfrm>
            <a:off x="685632" y="5678373"/>
            <a:ext cx="7848767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Consultar en</a:t>
            </a:r>
            <a:r>
              <a:rPr lang="es-AR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s-A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s-AR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	</a:t>
            </a:r>
            <a:r>
              <a:rPr lang="es-A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posgrados@uade.edu.ar</a:t>
            </a:r>
            <a:endParaRPr lang="es-A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 	</a:t>
            </a:r>
          </a:p>
          <a:p>
            <a:r>
              <a:rPr lang="es-AR" sz="20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s-AR" sz="2400" b="1" dirty="0">
                <a:latin typeface="Calibri" panose="020F0502020204030204" pitchFamily="34" charset="0"/>
                <a:cs typeface="Calibri" panose="020F0502020204030204" pitchFamily="34" charset="0"/>
              </a:rPr>
              <a:t>11 6210-4814 </a:t>
            </a:r>
            <a:endParaRPr lang="es-A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</a:p>
          <a:p>
            <a:r>
              <a:rPr lang="es-A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Cursos y programas que no constituyen carreras de </a:t>
            </a:r>
          </a:p>
          <a:p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posgrado en los términos del Art. 39 de la Ley de Educación </a:t>
            </a:r>
          </a:p>
          <a:p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Superior </a:t>
            </a:r>
            <a:r>
              <a:rPr lang="es-A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Nº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 24.521 y de la Resolución Ministerial 160/11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5951ABF-16DB-3199-BB79-D4DCF9FD7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78" y="6202498"/>
            <a:ext cx="638967" cy="53673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9F25DA5-3777-CFA9-6879-8D2DC4216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78" y="6882191"/>
            <a:ext cx="634252" cy="5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06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C2093923-6995-8B3C-94F6-891465ACD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4554"/>
            <a:ext cx="9134475" cy="572053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E34790A-67DF-A74A-74F6-9B75810EC71C}"/>
              </a:ext>
            </a:extLst>
          </p:cNvPr>
          <p:cNvSpPr/>
          <p:nvPr/>
        </p:nvSpPr>
        <p:spPr>
          <a:xfrm>
            <a:off x="0" y="11495314"/>
            <a:ext cx="9134475" cy="6839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79AE8B1-6821-D084-E340-2EF8BCCDC9DF}"/>
              </a:ext>
            </a:extLst>
          </p:cNvPr>
          <p:cNvSpPr/>
          <p:nvPr/>
        </p:nvSpPr>
        <p:spPr>
          <a:xfrm>
            <a:off x="0" y="-33339"/>
            <a:ext cx="9134475" cy="3381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0E40A56-50B3-7B60-A47B-17579B2232CE}"/>
              </a:ext>
            </a:extLst>
          </p:cNvPr>
          <p:cNvSpPr/>
          <p:nvPr/>
        </p:nvSpPr>
        <p:spPr>
          <a:xfrm>
            <a:off x="0" y="304800"/>
            <a:ext cx="9127011" cy="269754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0D82984-F7BF-9EFF-9A50-13A98FBE8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42734"/>
            <a:ext cx="4953001" cy="75258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A838A2C-3066-D124-3F99-93E8CD7CF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926" y="7460451"/>
            <a:ext cx="2312743" cy="2228643"/>
          </a:xfrm>
          <a:prstGeom prst="rect">
            <a:avLst/>
          </a:prstGeom>
        </p:spPr>
      </p:pic>
      <p:pic>
        <p:nvPicPr>
          <p:cNvPr id="2050" name="image_0">
            <a:extLst>
              <a:ext uri="{FF2B5EF4-FFF2-40B4-BE49-F238E27FC236}">
                <a16:creationId xmlns:a16="http://schemas.microsoft.com/office/drawing/2014/main" id="{9C484F92-30DC-ECB1-FBE9-4D26251E2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4" y="7482530"/>
            <a:ext cx="5546089" cy="222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2314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8cdef4-da52-4d41-920c-853d370a58ea">
      <Terms xmlns="http://schemas.microsoft.com/office/infopath/2007/PartnerControls"/>
    </lcf76f155ced4ddcb4097134ff3c332f>
    <TaxCatchAll xmlns="0a33a346-3f91-49d3-b983-37ebbe1b09b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60A1D2FEAD094AA75BD295D19E8CA5" ma:contentTypeVersion="14" ma:contentTypeDescription="Crear nuevo documento." ma:contentTypeScope="" ma:versionID="a10683994077d5290206b848d3d565f3">
  <xsd:schema xmlns:xsd="http://www.w3.org/2001/XMLSchema" xmlns:xs="http://www.w3.org/2001/XMLSchema" xmlns:p="http://schemas.microsoft.com/office/2006/metadata/properties" xmlns:ns2="788cdef4-da52-4d41-920c-853d370a58ea" xmlns:ns3="0a33a346-3f91-49d3-b983-37ebbe1b09b3" targetNamespace="http://schemas.microsoft.com/office/2006/metadata/properties" ma:root="true" ma:fieldsID="d31abcb0f6c915c798b716e450e64f35" ns2:_="" ns3:_="">
    <xsd:import namespace="788cdef4-da52-4d41-920c-853d370a58ea"/>
    <xsd:import namespace="0a33a346-3f91-49d3-b983-37ebbe1b09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8cdef4-da52-4d41-920c-853d370a58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480f935f-056e-43d0-a9c3-6f0a0280ba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3a346-3f91-49d3-b983-37ebbe1b09b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eff6006-ff6a-4123-9d8b-d0048ee9c860}" ma:internalName="TaxCatchAll" ma:showField="CatchAllData" ma:web="0a33a346-3f91-49d3-b983-37ebbe1b09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DDE2D5-64B5-4EF2-80E2-72BEFB96CD4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88cdef4-da52-4d41-920c-853d370a58ea"/>
    <ds:schemaRef ds:uri="0a33a346-3f91-49d3-b983-37ebbe1b09b3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43F41CF-C4B0-4BFC-9604-B9D9F0F75B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2BA5A8-2389-4C84-9447-ED98CF9D92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8cdef4-da52-4d41-920c-853d370a58ea"/>
    <ds:schemaRef ds:uri="0a33a346-3f91-49d3-b983-37ebbe1b09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5105</TotalTime>
  <Words>1151</Words>
  <Application>Microsoft Office PowerPoint</Application>
  <PresentationFormat>Ledger Paper (11x17 in)</PresentationFormat>
  <Paragraphs>166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LOPEZ LEONEL NICOLAS</dc:creator>
  <cp:lastModifiedBy>Perez Pontieri Rosana Silvia</cp:lastModifiedBy>
  <cp:revision>42</cp:revision>
  <dcterms:created xsi:type="dcterms:W3CDTF">2024-04-24T19:45:27Z</dcterms:created>
  <dcterms:modified xsi:type="dcterms:W3CDTF">2026-06-11T18:41:47Z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0x0101009760A1D2FEAD094AA75BD295D19E8CA5</vt:lpwstr>
  </property>
  <property fmtid="{D5CDD505-2E9C-101B-9397-08002B2CF9AE}" pid="3" name="MediaServiceImageTags">
    <vt:lpwstr/>
  </property>
</Properties>
</file>