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6" r:id="rId5"/>
    <p:sldId id="257" r:id="rId6"/>
    <p:sldId id="258" r:id="rId7"/>
    <p:sldId id="268" r:id="rId8"/>
    <p:sldId id="264" r:id="rId9"/>
    <p:sldId id="269" r:id="rId10"/>
    <p:sldId id="272" r:id="rId11"/>
    <p:sldId id="260" r:id="rId12"/>
    <p:sldId id="271" r:id="rId13"/>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56082"/>
    <a:srgbClr val="A2A467"/>
    <a:srgbClr val="0C3F60"/>
    <a:srgbClr val="003296"/>
    <a:srgbClr val="002060"/>
    <a:srgbClr val="FF8B8B"/>
    <a:srgbClr val="8FDFE7"/>
    <a:srgbClr val="FFFF99"/>
    <a:srgbClr val="CA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08658-A060-4660-8565-CAED751567E4}" v="18" dt="2026-06-03T21:51:41.3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1457" autoAdjust="0"/>
  </p:normalViewPr>
  <p:slideViewPr>
    <p:cSldViewPr snapToGrid="0">
      <p:cViewPr>
        <p:scale>
          <a:sx n="57" d="100"/>
          <a:sy n="57" d="100"/>
        </p:scale>
        <p:origin x="1884" y="-666"/>
      </p:cViewPr>
      <p:guideLst/>
    </p:cSldViewPr>
  </p:slideViewPr>
  <p:notesTextViewPr>
    <p:cViewPr>
      <p:scale>
        <a:sx n="1" d="1"/>
        <a:sy n="1" d="1"/>
      </p:scale>
      <p:origin x="0" y="0"/>
    </p:cViewPr>
  </p:notesTextViewPr>
  <p:sorterViewPr>
    <p:cViewPr varScale="1">
      <p:scale>
        <a:sx n="1" d="1"/>
        <a:sy n="1" d="1"/>
      </p:scale>
      <p:origin x="0" y="-1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0B333-72D7-44F9-8A96-77407DA5516D}" type="datetimeFigureOut">
              <a:rPr lang="es-AR" smtClean="0"/>
              <a:t>11/6/2026</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E1AC8-E019-44AA-B492-A21053D4E5E5}" type="slidenum">
              <a:rPr lang="es-AR" smtClean="0"/>
              <a:t>‹#›</a:t>
            </a:fld>
            <a:endParaRPr lang="es-AR"/>
          </a:p>
        </p:txBody>
      </p:sp>
    </p:spTree>
    <p:extLst>
      <p:ext uri="{BB962C8B-B14F-4D97-AF65-F5344CB8AC3E}">
        <p14:creationId xmlns:p14="http://schemas.microsoft.com/office/powerpoint/2010/main" val="4146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1</a:t>
            </a:fld>
            <a:endParaRPr lang="es-AR"/>
          </a:p>
        </p:txBody>
      </p:sp>
    </p:spTree>
    <p:extLst>
      <p:ext uri="{BB962C8B-B14F-4D97-AF65-F5344CB8AC3E}">
        <p14:creationId xmlns:p14="http://schemas.microsoft.com/office/powerpoint/2010/main" val="32281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90213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53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23158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354930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tint val="82000"/>
                  </a:schemeClr>
                </a:solidFill>
              </a:defRPr>
            </a:lvl1pPr>
            <a:lvl2pPr marL="456743" indent="0">
              <a:buNone/>
              <a:defRPr sz="1998">
                <a:solidFill>
                  <a:schemeClr val="tx1">
                    <a:tint val="82000"/>
                  </a:schemeClr>
                </a:solidFill>
              </a:defRPr>
            </a:lvl2pPr>
            <a:lvl3pPr marL="913486" indent="0">
              <a:buNone/>
              <a:defRPr sz="1798">
                <a:solidFill>
                  <a:schemeClr val="tx1">
                    <a:tint val="82000"/>
                  </a:schemeClr>
                </a:solidFill>
              </a:defRPr>
            </a:lvl3pPr>
            <a:lvl4pPr marL="1370228" indent="0">
              <a:buNone/>
              <a:defRPr sz="1598">
                <a:solidFill>
                  <a:schemeClr val="tx1">
                    <a:tint val="82000"/>
                  </a:schemeClr>
                </a:solidFill>
              </a:defRPr>
            </a:lvl4pPr>
            <a:lvl5pPr marL="1826971" indent="0">
              <a:buNone/>
              <a:defRPr sz="1598">
                <a:solidFill>
                  <a:schemeClr val="tx1">
                    <a:tint val="82000"/>
                  </a:schemeClr>
                </a:solidFill>
              </a:defRPr>
            </a:lvl5pPr>
            <a:lvl6pPr marL="2283714" indent="0">
              <a:buNone/>
              <a:defRPr sz="1598">
                <a:solidFill>
                  <a:schemeClr val="tx1">
                    <a:tint val="82000"/>
                  </a:schemeClr>
                </a:solidFill>
              </a:defRPr>
            </a:lvl6pPr>
            <a:lvl7pPr marL="2740457" indent="0">
              <a:buNone/>
              <a:defRPr sz="1598">
                <a:solidFill>
                  <a:schemeClr val="tx1">
                    <a:tint val="82000"/>
                  </a:schemeClr>
                </a:solidFill>
              </a:defRPr>
            </a:lvl7pPr>
            <a:lvl8pPr marL="3197200" indent="0">
              <a:buNone/>
              <a:defRPr sz="1598">
                <a:solidFill>
                  <a:schemeClr val="tx1">
                    <a:tint val="82000"/>
                  </a:schemeClr>
                </a:solidFill>
              </a:defRPr>
            </a:lvl8pPr>
            <a:lvl9pPr marL="3653942" indent="0">
              <a:buNone/>
              <a:defRPr sz="1598">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7599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0264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564C9A-2B7E-45F1-A48C-92C51C2F7C86}" type="datetimeFigureOut">
              <a:rPr lang="es-AR" smtClean="0"/>
              <a:t>11/6/2026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40670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64C9A-2B7E-45F1-A48C-92C51C2F7C86}" type="datetimeFigureOut">
              <a:rPr lang="es-AR" smtClean="0"/>
              <a:t>11/6/2026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5292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4C9A-2B7E-45F1-A48C-92C51C2F7C86}" type="datetimeFigureOut">
              <a:rPr lang="es-AR" smtClean="0"/>
              <a:t>11/6/2026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860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1671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9192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82000"/>
                  </a:schemeClr>
                </a:solidFill>
              </a:defRPr>
            </a:lvl1pPr>
          </a:lstStyle>
          <a:p>
            <a:fld id="{95564C9A-2B7E-45F1-A48C-92C51C2F7C86}" type="datetimeFigureOut">
              <a:rPr lang="es-AR" smtClean="0"/>
              <a:t>11/6/2026</a:t>
            </a:fld>
            <a:endParaRPr lang="es-AR"/>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82000"/>
                  </a:schemeClr>
                </a:solidFill>
              </a:defRPr>
            </a:lvl1pPr>
          </a:lstStyle>
          <a:p>
            <a:fld id="{18EE393E-D98B-471D-B497-502B07E5D744}" type="slidenum">
              <a:rPr lang="es-AR" smtClean="0"/>
              <a:t>‹#›</a:t>
            </a:fld>
            <a:endParaRPr lang="es-AR"/>
          </a:p>
        </p:txBody>
      </p:sp>
    </p:spTree>
    <p:extLst>
      <p:ext uri="{BB962C8B-B14F-4D97-AF65-F5344CB8AC3E}">
        <p14:creationId xmlns:p14="http://schemas.microsoft.com/office/powerpoint/2010/main" val="347493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ade.edu.ar/sites/business-school/capacitacion-ejecutiva/hr-innovation-digital-strategy-people-analytics/arancele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898946B-4788-E1F8-32CB-3C4F2AF7EEC8}"/>
              </a:ext>
            </a:extLst>
          </p:cNvPr>
          <p:cNvSpPr txBox="1"/>
          <p:nvPr/>
        </p:nvSpPr>
        <p:spPr>
          <a:xfrm>
            <a:off x="1459271" y="4168622"/>
            <a:ext cx="7476478" cy="2554545"/>
          </a:xfrm>
          <a:prstGeom prst="rect">
            <a:avLst/>
          </a:prstGeom>
          <a:noFill/>
        </p:spPr>
        <p:txBody>
          <a:bodyPr wrap="square">
            <a:spAutoFit/>
          </a:bodyPr>
          <a:lstStyle/>
          <a:p>
            <a:r>
              <a:rPr lang="en-US"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HR Innovation: </a:t>
            </a:r>
          </a:p>
          <a:p>
            <a:r>
              <a:rPr lang="en-US"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Digital Strategy + People Analytics</a:t>
            </a:r>
            <a:endParaRPr lang="es-AR" sz="7200" i="1" dirty="0">
              <a:solidFill>
                <a:schemeClr val="bg1"/>
              </a:solidFill>
              <a:latin typeface="Calibri" panose="020F0502020204030204" pitchFamily="34" charset="0"/>
              <a:cs typeface="Calibri" panose="020F0502020204030204" pitchFamily="34" charset="0"/>
            </a:endParaRPr>
          </a:p>
          <a:p>
            <a:endParaRPr lang="es-AR" sz="4000" i="1" dirty="0">
              <a:solidFill>
                <a:schemeClr val="bg1"/>
              </a:solidFill>
              <a:latin typeface="Abadi" panose="020B0604020104020204" pitchFamily="34" charset="0"/>
            </a:endParaRPr>
          </a:p>
          <a:p>
            <a:r>
              <a:rPr lang="es-AR" sz="4000" i="1" dirty="0">
                <a:solidFill>
                  <a:schemeClr val="bg1"/>
                </a:solidFill>
                <a:latin typeface="Abadi" panose="020B0604020104020204" pitchFamily="34" charset="0"/>
              </a:rPr>
              <a:t>Virtual</a:t>
            </a:r>
          </a:p>
        </p:txBody>
      </p:sp>
      <p:cxnSp>
        <p:nvCxnSpPr>
          <p:cNvPr id="12" name="Conector recto 11">
            <a:extLst>
              <a:ext uri="{FF2B5EF4-FFF2-40B4-BE49-F238E27FC236}">
                <a16:creationId xmlns:a16="http://schemas.microsoft.com/office/drawing/2014/main" id="{4F992641-75C4-CC5F-21B7-9DFB734880D3}"/>
              </a:ext>
            </a:extLst>
          </p:cNvPr>
          <p:cNvCxnSpPr>
            <a:cxnSpLocks/>
          </p:cNvCxnSpPr>
          <p:nvPr/>
        </p:nvCxnSpPr>
        <p:spPr>
          <a:xfrm>
            <a:off x="1408616" y="4302793"/>
            <a:ext cx="0" cy="2561444"/>
          </a:xfrm>
          <a:prstGeom prst="line">
            <a:avLst/>
          </a:prstGeom>
          <a:ln>
            <a:solidFill>
              <a:srgbClr val="A2A467"/>
            </a:solidFill>
          </a:ln>
        </p:spPr>
        <p:style>
          <a:lnRef idx="2">
            <a:schemeClr val="accent1"/>
          </a:lnRef>
          <a:fillRef idx="0">
            <a:schemeClr val="accent1"/>
          </a:fillRef>
          <a:effectRef idx="1">
            <a:schemeClr val="accent1"/>
          </a:effectRef>
          <a:fontRef idx="minor">
            <a:schemeClr val="tx1"/>
          </a:fontRef>
        </p:style>
      </p:cxnSp>
      <p:pic>
        <p:nvPicPr>
          <p:cNvPr id="32" name="Imagen 31">
            <a:extLst>
              <a:ext uri="{FF2B5EF4-FFF2-40B4-BE49-F238E27FC236}">
                <a16:creationId xmlns:a16="http://schemas.microsoft.com/office/drawing/2014/main" id="{316396B7-A743-225B-6F79-94DEC2D617E5}"/>
              </a:ext>
            </a:extLst>
          </p:cNvPr>
          <p:cNvPicPr>
            <a:picLocks noChangeAspect="1"/>
          </p:cNvPicPr>
          <p:nvPr/>
        </p:nvPicPr>
        <p:blipFill>
          <a:blip r:embed="rId3"/>
          <a:stretch>
            <a:fillRect/>
          </a:stretch>
        </p:blipFill>
        <p:spPr>
          <a:xfrm>
            <a:off x="-2" y="10959930"/>
            <a:ext cx="5934903" cy="1219370"/>
          </a:xfrm>
          <a:prstGeom prst="rect">
            <a:avLst/>
          </a:prstGeom>
        </p:spPr>
      </p:pic>
      <p:pic>
        <p:nvPicPr>
          <p:cNvPr id="34" name="Imagen 33">
            <a:extLst>
              <a:ext uri="{FF2B5EF4-FFF2-40B4-BE49-F238E27FC236}">
                <a16:creationId xmlns:a16="http://schemas.microsoft.com/office/drawing/2014/main" id="{E2EBDDD6-2D2D-A76F-EFF1-61415B6F6650}"/>
              </a:ext>
            </a:extLst>
          </p:cNvPr>
          <p:cNvPicPr>
            <a:picLocks noChangeAspect="1"/>
          </p:cNvPicPr>
          <p:nvPr/>
        </p:nvPicPr>
        <p:blipFill>
          <a:blip r:embed="rId4"/>
          <a:stretch>
            <a:fillRect/>
          </a:stretch>
        </p:blipFill>
        <p:spPr>
          <a:xfrm>
            <a:off x="2724528" y="0"/>
            <a:ext cx="6420746" cy="3489179"/>
          </a:xfrm>
          <a:prstGeom prst="rect">
            <a:avLst/>
          </a:prstGeom>
        </p:spPr>
      </p:pic>
      <p:pic>
        <p:nvPicPr>
          <p:cNvPr id="10" name="Imagen 9">
            <a:extLst>
              <a:ext uri="{FF2B5EF4-FFF2-40B4-BE49-F238E27FC236}">
                <a16:creationId xmlns:a16="http://schemas.microsoft.com/office/drawing/2014/main" id="{59ADAEB6-96D7-4F90-8773-C647D161BFF5}"/>
              </a:ext>
            </a:extLst>
          </p:cNvPr>
          <p:cNvPicPr>
            <a:picLocks noChangeAspect="1"/>
          </p:cNvPicPr>
          <p:nvPr/>
        </p:nvPicPr>
        <p:blipFill>
          <a:blip r:embed="rId5"/>
          <a:stretch>
            <a:fillRect/>
          </a:stretch>
        </p:blipFill>
        <p:spPr>
          <a:xfrm>
            <a:off x="5850782" y="9957157"/>
            <a:ext cx="3028762" cy="1959787"/>
          </a:xfrm>
          <a:prstGeom prst="rect">
            <a:avLst/>
          </a:prstGeom>
        </p:spPr>
      </p:pic>
    </p:spTree>
    <p:extLst>
      <p:ext uri="{BB962C8B-B14F-4D97-AF65-F5344CB8AC3E}">
        <p14:creationId xmlns:p14="http://schemas.microsoft.com/office/powerpoint/2010/main" val="92292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73755" y="1257558"/>
            <a:ext cx="7805550" cy="9233297"/>
          </a:xfrm>
          <a:prstGeom prst="rect">
            <a:avLst/>
          </a:prstGeom>
          <a:noFill/>
        </p:spPr>
        <p:txBody>
          <a:bodyPr wrap="square">
            <a:spAutoFit/>
          </a:bodyPr>
          <a:lstStyle/>
          <a:p>
            <a:r>
              <a:rPr lang="en-US" sz="2800" b="1" dirty="0">
                <a:solidFill>
                  <a:srgbClr val="996633"/>
                </a:solidFill>
                <a:effectLst/>
                <a:latin typeface="Calibri" panose="020F0502020204030204" pitchFamily="34" charset="0"/>
                <a:ea typeface="Arial" panose="020B0604020202020204" pitchFamily="34" charset="0"/>
                <a:cs typeface="Calibri" panose="020F0502020204030204" pitchFamily="34" charset="0"/>
              </a:rPr>
              <a:t>HR Innovation: </a:t>
            </a:r>
          </a:p>
          <a:p>
            <a:r>
              <a:rPr lang="en-US" sz="2800" b="1" dirty="0">
                <a:solidFill>
                  <a:srgbClr val="996633"/>
                </a:solidFill>
                <a:effectLst/>
                <a:latin typeface="Calibri" panose="020F0502020204030204" pitchFamily="34" charset="0"/>
                <a:ea typeface="Arial" panose="020B0604020202020204" pitchFamily="34" charset="0"/>
                <a:cs typeface="Calibri" panose="020F0502020204030204" pitchFamily="34" charset="0"/>
              </a:rPr>
              <a:t>Digital Strategy + People Analytics</a:t>
            </a:r>
            <a:endParaRPr lang="es-AR" sz="2800" i="1" dirty="0">
              <a:solidFill>
                <a:srgbClr val="996633"/>
              </a:solidFill>
              <a:latin typeface="Calibri" panose="020F0502020204030204" pitchFamily="34" charset="0"/>
              <a:cs typeface="Calibri" panose="020F0502020204030204" pitchFamily="34" charset="0"/>
            </a:endParaRPr>
          </a:p>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a:t>
            </a:r>
          </a:p>
          <a:p>
            <a:endParaRPr lang="es-AR" dirty="0">
              <a:latin typeface="Calibri" panose="020F0502020204030204" pitchFamily="34" charset="0"/>
              <a:cs typeface="Calibri" panose="020F0502020204030204" pitchFamily="34" charset="0"/>
            </a:endParaRPr>
          </a:p>
          <a:p>
            <a:r>
              <a:rPr lang="es-AR" sz="1600" dirty="0">
                <a:effectLst/>
                <a:latin typeface="Calibri" panose="020F0502020204030204" pitchFamily="34" charset="0"/>
                <a:ea typeface="Calibri" panose="020F0502020204030204" pitchFamily="34" charset="0"/>
                <a:cs typeface="Calibri" panose="020F0502020204030204" pitchFamily="34" charset="0"/>
              </a:rPr>
              <a:t>En el entorno empresarial contemporáneo, marcado por la aceleración digital y la creciente </a:t>
            </a:r>
            <a:r>
              <a:rPr lang="es-AR" sz="1600" dirty="0">
                <a:latin typeface="Calibri" panose="020F0502020204030204" pitchFamily="34" charset="0"/>
                <a:ea typeface="Calibri" panose="020F0502020204030204" pitchFamily="34" charset="0"/>
                <a:cs typeface="Calibri" panose="020F0502020204030204" pitchFamily="34" charset="0"/>
              </a:rPr>
              <a:t>En el entorno empresarial contemporáneo, marcado por la aceleración digital y la creciente importancia de los datos, la capacidad para analizar, interpretar y aplicar información se ha convertido en una competencia clave, trascendiendo las fronteras tradicionales de los departamentos de TI para abrazar todas las áreas de la organización, incluida la gestión de recursos humanos.</a:t>
            </a:r>
          </a:p>
          <a:p>
            <a:r>
              <a:rPr lang="es-ES" sz="1600" dirty="0">
                <a:latin typeface="Calibri" panose="020F0502020204030204" pitchFamily="34" charset="0"/>
                <a:ea typeface="Calibri" panose="020F0502020204030204" pitchFamily="34" charset="0"/>
                <a:cs typeface="Calibri" panose="020F0502020204030204" pitchFamily="34" charset="0"/>
              </a:rPr>
              <a:t> </a:t>
            </a:r>
            <a:endParaRPr lang="es-AR" sz="1600" dirty="0">
              <a:latin typeface="Calibri" panose="020F0502020204030204" pitchFamily="34" charset="0"/>
              <a:ea typeface="Calibri" panose="020F0502020204030204" pitchFamily="34" charset="0"/>
              <a:cs typeface="Calibri" panose="020F0502020204030204" pitchFamily="34" charset="0"/>
            </a:endParaRPr>
          </a:p>
          <a:p>
            <a:r>
              <a:rPr lang="es-AR" sz="1600" dirty="0">
                <a:latin typeface="Calibri" panose="020F0502020204030204" pitchFamily="34" charset="0"/>
                <a:ea typeface="Calibri" panose="020F0502020204030204" pitchFamily="34" charset="0"/>
                <a:cs typeface="Calibri" panose="020F0502020204030204" pitchFamily="34" charset="0"/>
              </a:rPr>
              <a:t>El curso "HR </a:t>
            </a:r>
            <a:r>
              <a:rPr lang="es-AR" sz="1600" dirty="0" err="1">
                <a:latin typeface="Calibri" panose="020F0502020204030204" pitchFamily="34" charset="0"/>
                <a:ea typeface="Calibri" panose="020F0502020204030204" pitchFamily="34" charset="0"/>
                <a:cs typeface="Calibri" panose="020F0502020204030204" pitchFamily="34" charset="0"/>
              </a:rPr>
              <a:t>innovation</a:t>
            </a:r>
            <a:r>
              <a:rPr lang="es-AR" sz="1600" dirty="0">
                <a:latin typeface="Calibri" panose="020F0502020204030204" pitchFamily="34" charset="0"/>
                <a:ea typeface="Calibri" panose="020F0502020204030204" pitchFamily="34" charset="0"/>
                <a:cs typeface="Calibri" panose="020F0502020204030204" pitchFamily="34" charset="0"/>
              </a:rPr>
              <a:t>: Digital </a:t>
            </a:r>
            <a:r>
              <a:rPr lang="es-AR" sz="1600" dirty="0" err="1">
                <a:latin typeface="Calibri" panose="020F0502020204030204" pitchFamily="34" charset="0"/>
                <a:ea typeface="Calibri" panose="020F0502020204030204" pitchFamily="34" charset="0"/>
                <a:cs typeface="Calibri" panose="020F0502020204030204" pitchFamily="34" charset="0"/>
              </a:rPr>
              <a:t>Strategy</a:t>
            </a:r>
            <a:r>
              <a:rPr lang="es-AR" sz="1600" dirty="0">
                <a:latin typeface="Calibri" panose="020F0502020204030204" pitchFamily="34" charset="0"/>
                <a:ea typeface="Calibri" panose="020F0502020204030204" pitchFamily="34" charset="0"/>
                <a:cs typeface="Calibri" panose="020F0502020204030204" pitchFamily="34" charset="0"/>
              </a:rPr>
              <a:t> + People </a:t>
            </a:r>
            <a:r>
              <a:rPr lang="es-AR" sz="1600" dirty="0" err="1">
                <a:latin typeface="Calibri" panose="020F0502020204030204" pitchFamily="34" charset="0"/>
                <a:ea typeface="Calibri" panose="020F0502020204030204" pitchFamily="34" charset="0"/>
                <a:cs typeface="Calibri" panose="020F0502020204030204" pitchFamily="34" charset="0"/>
              </a:rPr>
              <a:t>Analytics</a:t>
            </a:r>
            <a:r>
              <a:rPr lang="es-AR" sz="1600" dirty="0">
                <a:latin typeface="Calibri" panose="020F0502020204030204" pitchFamily="34" charset="0"/>
                <a:ea typeface="Calibri" panose="020F0502020204030204" pitchFamily="34" charset="0"/>
                <a:cs typeface="Calibri" panose="020F0502020204030204" pitchFamily="34" charset="0"/>
              </a:rPr>
              <a:t>" está diseñado para responder a esta realidad, ofreciendo una inmersión profunda en las herramientas y técnicas de análisis de datos específicamente aplicadas al ámbito de HR. A través de una combinación de teoría y práctica, los participantes aprenderán a manejar herramientas avanzadas como IA y Power BI, no solo desde una perspectiva técnica sino también estratégica, entendiendo cómo estos datos pueden informar y transformar las prácticas de recursos humanos.</a:t>
            </a:r>
          </a:p>
          <a:p>
            <a:r>
              <a:rPr lang="es-ES" sz="1600" dirty="0">
                <a:latin typeface="Calibri" panose="020F0502020204030204" pitchFamily="34" charset="0"/>
                <a:ea typeface="Calibri" panose="020F0502020204030204" pitchFamily="34" charset="0"/>
                <a:cs typeface="Calibri" panose="020F0502020204030204" pitchFamily="34" charset="0"/>
              </a:rPr>
              <a:t> </a:t>
            </a:r>
            <a:endParaRPr lang="es-AR" sz="1600" dirty="0">
              <a:latin typeface="Calibri" panose="020F0502020204030204" pitchFamily="34" charset="0"/>
              <a:ea typeface="Calibri" panose="020F0502020204030204" pitchFamily="34" charset="0"/>
              <a:cs typeface="Calibri" panose="020F0502020204030204" pitchFamily="34" charset="0"/>
            </a:endParaRPr>
          </a:p>
          <a:p>
            <a:r>
              <a:rPr lang="es-AR" sz="1600" dirty="0">
                <a:latin typeface="Calibri" panose="020F0502020204030204" pitchFamily="34" charset="0"/>
                <a:ea typeface="Calibri" panose="020F0502020204030204" pitchFamily="34" charset="0"/>
                <a:cs typeface="Calibri" panose="020F0502020204030204" pitchFamily="34" charset="0"/>
              </a:rPr>
              <a:t>Este curso es una respuesta a la necesidad de adaptarse y prosperar en un mundo donde la toma de decisiones basada en datos se ha convertido en un pilar de la gestión eficaz. Los participantes se equiparán con el conocimiento y las habilidades para implementar estrategias de HR digital, aprovechando el poder de People </a:t>
            </a:r>
            <a:r>
              <a:rPr lang="es-AR" sz="1600" dirty="0" err="1">
                <a:latin typeface="Calibri" panose="020F0502020204030204" pitchFamily="34" charset="0"/>
                <a:ea typeface="Calibri" panose="020F0502020204030204" pitchFamily="34" charset="0"/>
                <a:cs typeface="Calibri" panose="020F0502020204030204" pitchFamily="34" charset="0"/>
              </a:rPr>
              <a:t>Analytics</a:t>
            </a:r>
            <a:r>
              <a:rPr lang="es-AR" sz="1600" dirty="0">
                <a:latin typeface="Calibri" panose="020F0502020204030204" pitchFamily="34" charset="0"/>
                <a:ea typeface="Calibri" panose="020F0502020204030204" pitchFamily="34" charset="0"/>
                <a:cs typeface="Calibri" panose="020F0502020204030204" pitchFamily="34" charset="0"/>
              </a:rPr>
              <a:t> para mejorar la toma de decisiones, optimizar procesos, aumentar la eficiencia y contribuir significativamente al éxito y la competitividad de sus organizaciones.</a:t>
            </a:r>
          </a:p>
          <a:p>
            <a:r>
              <a:rPr lang="es-ES" sz="1600" dirty="0">
                <a:latin typeface="Calibri" panose="020F0502020204030204" pitchFamily="34" charset="0"/>
                <a:ea typeface="Calibri" panose="020F0502020204030204" pitchFamily="34" charset="0"/>
                <a:cs typeface="Calibri" panose="020F0502020204030204" pitchFamily="34" charset="0"/>
              </a:rPr>
              <a:t> </a:t>
            </a:r>
            <a:endParaRPr lang="es-AR" sz="1600" dirty="0">
              <a:latin typeface="Calibri" panose="020F0502020204030204" pitchFamily="34" charset="0"/>
              <a:ea typeface="Calibri" panose="020F0502020204030204" pitchFamily="34" charset="0"/>
              <a:cs typeface="Calibri" panose="020F0502020204030204" pitchFamily="34" charset="0"/>
            </a:endParaRPr>
          </a:p>
          <a:p>
            <a:r>
              <a:rPr lang="es-ES" sz="1600" dirty="0">
                <a:latin typeface="Calibri" panose="020F0502020204030204" pitchFamily="34" charset="0"/>
                <a:ea typeface="Calibri" panose="020F0502020204030204" pitchFamily="34" charset="0"/>
                <a:cs typeface="Calibri" panose="020F0502020204030204" pitchFamily="34" charset="0"/>
              </a:rPr>
              <a:t>Al completar este curso, los participantes estarán preparados para liderar la transformación digital en sus equipos y organizaciones, utilizando el análisis de datos no solo para mejorar las funciones tradicionales de HR sino también para impulsar una gestión de talento innovadora y basada en </a:t>
            </a:r>
            <a:r>
              <a:rPr lang="es-ES" sz="1600" dirty="0" err="1">
                <a:latin typeface="Calibri" panose="020F0502020204030204" pitchFamily="34" charset="0"/>
                <a:ea typeface="Calibri" panose="020F0502020204030204" pitchFamily="34" charset="0"/>
                <a:cs typeface="Calibri" panose="020F0502020204030204" pitchFamily="34" charset="0"/>
              </a:rPr>
              <a:t>insights</a:t>
            </a:r>
            <a:r>
              <a:rPr lang="es-ES" sz="1600" dirty="0">
                <a:latin typeface="Calibri" panose="020F0502020204030204" pitchFamily="34" charset="0"/>
                <a:ea typeface="Calibri" panose="020F0502020204030204" pitchFamily="34" charset="0"/>
                <a:cs typeface="Calibri" panose="020F0502020204030204" pitchFamily="34" charset="0"/>
              </a:rPr>
              <a:t>, crucial para la sostenibilidad y el crecimiento en el dinámico entorno empresarial actual.</a:t>
            </a:r>
            <a:endParaRPr lang="es-AR" sz="1600" dirty="0">
              <a:latin typeface="Calibri" panose="020F0502020204030204" pitchFamily="34" charset="0"/>
              <a:ea typeface="Calibri" panose="020F0502020204030204" pitchFamily="34" charset="0"/>
              <a:cs typeface="Calibri" panose="020F0502020204030204" pitchFamily="34" charset="0"/>
            </a:endParaRPr>
          </a:p>
          <a:p>
            <a:endParaRPr lang="es-AR" sz="1600" dirty="0">
              <a:latin typeface="Calibri" panose="020F0502020204030204" pitchFamily="34" charset="0"/>
              <a:ea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Rectángulo 1">
            <a:extLst>
              <a:ext uri="{FF2B5EF4-FFF2-40B4-BE49-F238E27FC236}">
                <a16:creationId xmlns:a16="http://schemas.microsoft.com/office/drawing/2014/main" id="{471067FC-E4F1-F810-62EB-BA106DF9058B}"/>
              </a:ext>
            </a:extLst>
          </p:cNvPr>
          <p:cNvSpPr/>
          <p:nvPr/>
        </p:nvSpPr>
        <p:spPr>
          <a:xfrm>
            <a:off x="1073755" y="9828243"/>
            <a:ext cx="7805550" cy="1158751"/>
          </a:xfrm>
          <a:prstGeom prst="rect">
            <a:avLst/>
          </a:prstGeom>
          <a:noFill/>
          <a:ln w="28575">
            <a:solidFill>
              <a:srgbClr val="156082"/>
            </a:solidFill>
          </a:ln>
        </p:spPr>
        <p:style>
          <a:lnRef idx="2">
            <a:schemeClr val="accent6"/>
          </a:lnRef>
          <a:fillRef idx="1">
            <a:schemeClr val="lt1"/>
          </a:fillRef>
          <a:effectRef idx="0">
            <a:schemeClr val="accent6"/>
          </a:effectRef>
          <a:fontRef idx="minor">
            <a:schemeClr val="dk1"/>
          </a:fontRef>
        </p:style>
        <p:txBody>
          <a:bodyPr rtlCol="0" anchor="ctr"/>
          <a:lstStyle/>
          <a:p>
            <a:pPr marL="277813" indent="-111125"/>
            <a:r>
              <a:rPr lang="es-AR" sz="2400" b="1" dirty="0">
                <a:solidFill>
                  <a:srgbClr val="156082"/>
                </a:solidFill>
                <a:latin typeface="Calibri" panose="020F0502020204030204" pitchFamily="34" charset="0"/>
                <a:cs typeface="Calibri" panose="020F0502020204030204" pitchFamily="34" charset="0"/>
              </a:rPr>
              <a:t>Inicio: </a:t>
            </a:r>
            <a:r>
              <a:rPr lang="es-AR" sz="2400" b="1" dirty="0">
                <a:solidFill>
                  <a:schemeClr val="tx1"/>
                </a:solidFill>
                <a:latin typeface="Calibri" panose="020F0502020204030204" pitchFamily="34" charset="0"/>
                <a:cs typeface="Calibri" panose="020F0502020204030204" pitchFamily="34" charset="0"/>
              </a:rPr>
              <a:t>12 de agosto</a:t>
            </a:r>
          </a:p>
          <a:p>
            <a:pPr marL="277813" indent="-111125"/>
            <a:r>
              <a:rPr lang="es-AR" sz="2400" b="1" dirty="0">
                <a:solidFill>
                  <a:srgbClr val="156082"/>
                </a:solidFill>
                <a:latin typeface="Calibri" panose="020F0502020204030204" pitchFamily="34" charset="0"/>
                <a:cs typeface="Calibri" panose="020F0502020204030204" pitchFamily="34" charset="0"/>
              </a:rPr>
              <a:t>Finalización: </a:t>
            </a:r>
            <a:r>
              <a:rPr lang="es-AR" sz="2400" b="1" dirty="0">
                <a:solidFill>
                  <a:schemeClr val="tx1"/>
                </a:solidFill>
                <a:latin typeface="Calibri" panose="020F0502020204030204" pitchFamily="34" charset="0"/>
                <a:cs typeface="Calibri" panose="020F0502020204030204" pitchFamily="34" charset="0"/>
              </a:rPr>
              <a:t>14 de octubre</a:t>
            </a:r>
          </a:p>
          <a:p>
            <a:pPr marL="277813" indent="-111125"/>
            <a:r>
              <a:rPr lang="es-AR" sz="2400" b="1" dirty="0">
                <a:solidFill>
                  <a:srgbClr val="156082"/>
                </a:solidFill>
                <a:latin typeface="Calibri" panose="020F0502020204030204" pitchFamily="34" charset="0"/>
                <a:cs typeface="Calibri" panose="020F0502020204030204" pitchFamily="34" charset="0"/>
              </a:rPr>
              <a:t>Clases: </a:t>
            </a:r>
            <a:r>
              <a:rPr lang="es-AR" sz="2400" b="1" dirty="0">
                <a:solidFill>
                  <a:schemeClr val="tx1"/>
                </a:solidFill>
                <a:latin typeface="Calibri" panose="020F0502020204030204" pitchFamily="34" charset="0"/>
                <a:cs typeface="Calibri" panose="020F0502020204030204" pitchFamily="34" charset="0"/>
              </a:rPr>
              <a:t>miércoles, de 19 a 22 </a:t>
            </a:r>
            <a:r>
              <a:rPr lang="es-AR" sz="2400" b="1" dirty="0" err="1">
                <a:solidFill>
                  <a:schemeClr val="tx1"/>
                </a:solidFill>
                <a:latin typeface="Calibri" panose="020F0502020204030204" pitchFamily="34" charset="0"/>
                <a:cs typeface="Calibri" panose="020F0502020204030204" pitchFamily="34" charset="0"/>
              </a:rPr>
              <a:t>hs</a:t>
            </a:r>
            <a:r>
              <a:rPr lang="es-AR" sz="24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4242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158752"/>
            <a:ext cx="8355073" cy="9886553"/>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Objetivos del Programa</a:t>
            </a:r>
            <a:endParaRPr lang="es-AR" sz="2800" dirty="0">
              <a:latin typeface="Calibri" panose="020F0502020204030204" pitchFamily="34" charset="0"/>
              <a:cs typeface="Calibri" panose="020F0502020204030204" pitchFamily="34" charset="0"/>
            </a:endParaRPr>
          </a:p>
          <a:p>
            <a:pPr marL="360363">
              <a:buClr>
                <a:srgbClr val="996633"/>
              </a:buClr>
              <a:buSzPct val="135000"/>
            </a:pPr>
            <a:endParaRPr lang="es-AR" b="1" dirty="0">
              <a:effectLst/>
              <a:latin typeface="Calibri" panose="020F0502020204030204" pitchFamily="34" charset="0"/>
              <a:ea typeface="Arial" panose="020B0604020202020204" pitchFamily="34" charset="0"/>
              <a:cs typeface="Calibri" panose="020F0502020204030204" pitchFamily="34" charset="0"/>
            </a:endParaRPr>
          </a:p>
          <a:p>
            <a:pPr algn="just">
              <a:lnSpc>
                <a:spcPct val="116000"/>
              </a:lnSpc>
              <a:spcAft>
                <a:spcPts val="800"/>
              </a:spcAft>
            </a:pPr>
            <a:r>
              <a:rPr lang="es-AR" sz="1600" b="1" dirty="0">
                <a:effectLst/>
                <a:latin typeface="Calibri" panose="020F0502020204030204" pitchFamily="34" charset="0"/>
                <a:ea typeface="Arial" panose="020B0604020202020204" pitchFamily="34" charset="0"/>
                <a:cs typeface="Calibri" panose="020F0502020204030204" pitchFamily="34" charset="0"/>
              </a:rPr>
              <a:t>Objetivos generales</a:t>
            </a:r>
            <a:endParaRPr lang="es-AR" sz="1600" dirty="0">
              <a:effectLst/>
              <a:latin typeface="Calibri" panose="020F050202020403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es-AR" dirty="0"/>
              <a:t>Desarrollar competencias data </a:t>
            </a:r>
            <a:r>
              <a:rPr lang="es-AR" dirty="0" err="1"/>
              <a:t>driven</a:t>
            </a:r>
            <a:r>
              <a:rPr lang="es-AR" dirty="0"/>
              <a:t>: capacitar a los participantes en el uso efectivo de herramientas y técnicas de análisis de datos, enfocadas en la gestión de recursos humanos, para mejorar la toma de decisiones y la estrategia organizacional.</a:t>
            </a:r>
          </a:p>
          <a:p>
            <a:pPr marL="285750" lvl="0" indent="-285750">
              <a:buFont typeface="Arial" panose="020B0604020202020204" pitchFamily="34" charset="0"/>
              <a:buChar char="•"/>
            </a:pPr>
            <a:r>
              <a:rPr lang="es-AR" dirty="0"/>
              <a:t>Conocer las nuevas herramientas disponibles para la transformación digital en HR: equipar a los participantes con los conocimientos y habilidades necesarios para liderar la implementación de estrategias digitales y de People </a:t>
            </a:r>
            <a:r>
              <a:rPr lang="es-AR" dirty="0" err="1"/>
              <a:t>Analytics</a:t>
            </a:r>
            <a:r>
              <a:rPr lang="es-AR" dirty="0"/>
              <a:t> en sus organizaciones, fomentando una cultura de innovación, la mejora continua y, gracias a ello, la eficiencia organizacional para el manejo de equipos.</a:t>
            </a:r>
          </a:p>
          <a:p>
            <a:pPr marL="285750" lvl="0" indent="-285750">
              <a:buFont typeface="Arial" panose="020B0604020202020204" pitchFamily="34" charset="0"/>
              <a:buChar char="•"/>
            </a:pPr>
            <a:r>
              <a:rPr lang="es-AR" dirty="0"/>
              <a:t>Aprender a optimizar la gestión del talento: proporcionar a los participantes los métodos y herramientas para aplicar el análisis de datos en la gestión del talento, mejorando los procesos de reclutamiento, desarrollo, retención y planificación de la fuerza laboral.</a:t>
            </a:r>
          </a:p>
          <a:p>
            <a:r>
              <a:rPr lang="es-AR" b="1" dirty="0"/>
              <a:t> </a:t>
            </a:r>
            <a:endParaRPr lang="es-AR" dirty="0"/>
          </a:p>
          <a:p>
            <a:pPr algn="just">
              <a:lnSpc>
                <a:spcPct val="116000"/>
              </a:lnSpc>
              <a:spcAft>
                <a:spcPts val="800"/>
              </a:spcAft>
            </a:pPr>
            <a:r>
              <a:rPr lang="es-AR" sz="1600" b="1" dirty="0">
                <a:effectLst/>
                <a:latin typeface="Calibri" panose="020F0502020204030204" pitchFamily="34" charset="0"/>
                <a:ea typeface="Arial" panose="020B0604020202020204" pitchFamily="34" charset="0"/>
                <a:cs typeface="Calibri" panose="020F0502020204030204" pitchFamily="34" charset="0"/>
              </a:rPr>
              <a:t> Objetivos específicos</a:t>
            </a:r>
            <a:endParaRPr lang="es-AR" sz="1600" dirty="0">
              <a:effectLst/>
              <a:latin typeface="Calibri" panose="020F050202020403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es-AR" dirty="0"/>
              <a:t>Saber usar herramientas de análisis de datos: aprender a estructurar y analizar datos utilizando IA y Power BI, aplicando estos conocimientos para resolver problemas específicos en HR.</a:t>
            </a:r>
          </a:p>
          <a:p>
            <a:pPr marL="285750" lvl="0" indent="-285750">
              <a:buFont typeface="Arial" panose="020B0604020202020204" pitchFamily="34" charset="0"/>
              <a:buChar char="•"/>
            </a:pPr>
            <a:r>
              <a:rPr lang="es-AR" dirty="0"/>
              <a:t>Aplicar People </a:t>
            </a:r>
            <a:r>
              <a:rPr lang="es-AR" dirty="0" err="1"/>
              <a:t>Analytics</a:t>
            </a:r>
            <a:r>
              <a:rPr lang="es-AR" dirty="0"/>
              <a:t> en la práctica: utilizar el análisis de datos para obtener </a:t>
            </a:r>
            <a:r>
              <a:rPr lang="es-AR" dirty="0" err="1"/>
              <a:t>insights</a:t>
            </a:r>
            <a:r>
              <a:rPr lang="es-AR" dirty="0"/>
              <a:t> sobre el desempeño, la satisfacción y el compromiso de los empleados, y aplicar estos conocimientos para tomar decisiones informadas en HR.</a:t>
            </a:r>
          </a:p>
          <a:p>
            <a:pPr marL="285750" lvl="0" indent="-285750">
              <a:buFont typeface="Arial" panose="020B0604020202020204" pitchFamily="34" charset="0"/>
              <a:buChar char="•"/>
            </a:pPr>
            <a:r>
              <a:rPr lang="es-AR" dirty="0"/>
              <a:t>Crear visualizaciones impactantes: desarrollar habilidades en la creación de visualizaciones de datos y tableros de control con Power BI, facilitando la interpretación y la comunicación.</a:t>
            </a:r>
          </a:p>
          <a:p>
            <a:pPr marL="285750" lvl="0" indent="-285750">
              <a:buFont typeface="Arial" panose="020B0604020202020204" pitchFamily="34" charset="0"/>
              <a:buChar char="•"/>
            </a:pPr>
            <a:r>
              <a:rPr lang="es-AR" dirty="0"/>
              <a:t>Comprender cómo mejorar procesos de HR a través de la digitalización: implementar estrategias digitales para optimizar los procesos de HR, liderando la adopción de prácticas y tecnologías innovadoras, mejorando la eficiencia operativa y la experiencia de los empleados.</a:t>
            </a:r>
          </a:p>
          <a:p>
            <a:pPr marL="285750" lvl="0" indent="-285750">
              <a:buFont typeface="Arial" panose="020B0604020202020204" pitchFamily="34" charset="0"/>
              <a:buChar char="•"/>
            </a:pPr>
            <a:r>
              <a:rPr lang="es-AR" dirty="0"/>
              <a:t>Promover la mirada ética y la sustentabilidad en el análisis de datos: concientizar sobre la responsabilidad en el uso de datos en HR, asegurando la privacidad, la equidad y la inclusión en la gestión del talento.</a:t>
            </a: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85491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463191"/>
            <a:ext cx="7592292" cy="10187404"/>
          </a:xfrm>
          <a:prstGeom prst="rect">
            <a:avLst/>
          </a:prstGeom>
          <a:noFill/>
        </p:spPr>
        <p:txBody>
          <a:bodyPr wrap="square">
            <a:spAutoFit/>
          </a:bodyPr>
          <a:lstStyle/>
          <a:p>
            <a:pPr marL="265113" indent="-265113" defTabSz="179388">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Destinatarios </a:t>
            </a:r>
          </a:p>
          <a:p>
            <a:r>
              <a:rPr lang="es-ES" dirty="0">
                <a:latin typeface="Calibri" panose="020F0502020204030204" pitchFamily="34" charset="0"/>
                <a:ea typeface="Calibri" panose="020F0502020204030204" pitchFamily="34" charset="0"/>
                <a:cs typeface="Calibri" panose="020F0502020204030204" pitchFamily="34" charset="0"/>
              </a:rPr>
              <a:t>Dirigido a profesionales que buscan integrar el análisis de datos y las estrategias digitales en la gestión de recursos humanos, así como en la toma de decisiones organizacionales liderando la transformación digital y estratégica en sus organizaciones, aprovechando el potencial de People </a:t>
            </a:r>
            <a:r>
              <a:rPr lang="es-ES" dirty="0" err="1">
                <a:latin typeface="Calibri" panose="020F0502020204030204" pitchFamily="34" charset="0"/>
                <a:ea typeface="Calibri" panose="020F0502020204030204" pitchFamily="34" charset="0"/>
                <a:cs typeface="Calibri" panose="020F0502020204030204" pitchFamily="34" charset="0"/>
              </a:rPr>
              <a:t>Analytics</a:t>
            </a:r>
            <a:r>
              <a:rPr lang="es-ES" dirty="0">
                <a:latin typeface="Calibri" panose="020F0502020204030204" pitchFamily="34" charset="0"/>
                <a:ea typeface="Calibri" panose="020F0502020204030204" pitchFamily="34" charset="0"/>
                <a:cs typeface="Calibri" panose="020F0502020204030204" pitchFamily="34" charset="0"/>
              </a:rPr>
              <a:t> para impulsar el éxito organizacional.</a:t>
            </a:r>
            <a:endParaRPr lang="es-AR" dirty="0">
              <a:latin typeface="Calibri" panose="020F0502020204030204" pitchFamily="34" charset="0"/>
              <a:ea typeface="Calibri" panose="020F0502020204030204" pitchFamily="34" charset="0"/>
              <a:cs typeface="Calibri" panose="020F0502020204030204" pitchFamily="34" charset="0"/>
            </a:endParaRPr>
          </a:p>
          <a:p>
            <a:r>
              <a:rPr lang="es-ES" b="1" dirty="0">
                <a:latin typeface="Calibri" panose="020F0502020204030204" pitchFamily="34" charset="0"/>
                <a:ea typeface="Calibri" panose="020F0502020204030204" pitchFamily="34" charset="0"/>
                <a:cs typeface="Calibri" panose="020F0502020204030204" pitchFamily="34" charset="0"/>
              </a:rPr>
              <a:t> </a:t>
            </a:r>
            <a:endParaRPr lang="es-AR" dirty="0">
              <a:latin typeface="Calibri" panose="020F0502020204030204" pitchFamily="34" charset="0"/>
              <a:ea typeface="Calibri" panose="020F0502020204030204" pitchFamily="34" charset="0"/>
              <a:cs typeface="Calibri" panose="020F0502020204030204" pitchFamily="34" charset="0"/>
            </a:endParaRPr>
          </a:p>
          <a:p>
            <a:r>
              <a:rPr lang="es-ES" dirty="0">
                <a:latin typeface="Calibri" panose="020F0502020204030204" pitchFamily="34" charset="0"/>
                <a:ea typeface="Calibri" panose="020F0502020204030204" pitchFamily="34" charset="0"/>
                <a:cs typeface="Calibri" panose="020F0502020204030204" pitchFamily="34" charset="0"/>
              </a:rPr>
              <a:t>Entre los destinatarios clave se encuentran:</a:t>
            </a:r>
            <a:endParaRPr lang="es-AR"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Propietarios de Pymes, Líderes y Gerentes de organizaciones que deseen utilizar el análisis de datos para mejorar la toma de decisiones, optimizar los recursos y fomentar una gestión del talento más eficaz y estratégica e impulsar la productividad y la innovación en sus equipos y procesos.</a:t>
            </a:r>
            <a:endParaRPr lang="es-AR"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Profesionales y especialistas de HR que quieran profundizar en People </a:t>
            </a:r>
            <a:r>
              <a:rPr lang="es-ES" dirty="0" err="1">
                <a:latin typeface="Calibri" panose="020F0502020204030204" pitchFamily="34" charset="0"/>
                <a:ea typeface="Calibri" panose="020F0502020204030204" pitchFamily="34" charset="0"/>
                <a:cs typeface="Calibri" panose="020F0502020204030204" pitchFamily="34" charset="0"/>
              </a:rPr>
              <a:t>Analytics</a:t>
            </a:r>
            <a:r>
              <a:rPr lang="es-ES" dirty="0">
                <a:latin typeface="Calibri" panose="020F0502020204030204" pitchFamily="34" charset="0"/>
                <a:ea typeface="Calibri" panose="020F0502020204030204" pitchFamily="34" charset="0"/>
                <a:cs typeface="Calibri" panose="020F0502020204030204" pitchFamily="34" charset="0"/>
              </a:rPr>
              <a:t> y estrategias digitales para transformar la gestión del talento, desde la adquisición y el desarrollo hasta la retención de empleados.</a:t>
            </a:r>
            <a:endParaRPr lang="es-AR"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Consultores y asesores de HR que trabajen con organizaciones para mejorar sus prácticas de recursos humanos, integrando People </a:t>
            </a:r>
            <a:r>
              <a:rPr lang="es-ES" dirty="0" err="1">
                <a:latin typeface="Calibri" panose="020F0502020204030204" pitchFamily="34" charset="0"/>
                <a:ea typeface="Calibri" panose="020F0502020204030204" pitchFamily="34" charset="0"/>
                <a:cs typeface="Calibri" panose="020F0502020204030204" pitchFamily="34" charset="0"/>
              </a:rPr>
              <a:t>Analytics</a:t>
            </a:r>
            <a:r>
              <a:rPr lang="es-ES" dirty="0">
                <a:latin typeface="Calibri" panose="020F0502020204030204" pitchFamily="34" charset="0"/>
                <a:ea typeface="Calibri" panose="020F0502020204030204" pitchFamily="34" charset="0"/>
                <a:cs typeface="Calibri" panose="020F0502020204030204" pitchFamily="34" charset="0"/>
              </a:rPr>
              <a:t> y estrategias digitales en sus servicios.</a:t>
            </a:r>
            <a:endParaRPr lang="es-AR"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Emprendedores y Líderes de Startups que necesiten comprender y aplicar prácticas avanzadas de HR y analizar datos para construir y liderar equipos eficientes en entornos dinámicos y en rápida evolución.</a:t>
            </a:r>
            <a:endParaRPr lang="es-AR" dirty="0">
              <a:latin typeface="Calibri" panose="020F0502020204030204" pitchFamily="34" charset="0"/>
              <a:ea typeface="Calibri" panose="020F0502020204030204" pitchFamily="34" charset="0"/>
              <a:cs typeface="Calibri" panose="020F0502020204030204" pitchFamily="34" charset="0"/>
            </a:endParaRPr>
          </a:p>
          <a:p>
            <a:pPr marL="285750" marR="13970" lvl="0" indent="-285750" algn="just" defTabSz="179388">
              <a:buClr>
                <a:srgbClr val="996633"/>
              </a:buClr>
              <a:buSzPct val="135000"/>
              <a:buFont typeface="Arial" panose="020B0604020202020204" pitchFamily="34" charset="0"/>
              <a:buChar char="•"/>
            </a:pPr>
            <a:endParaRPr lang="es-AR" dirty="0">
              <a:effectLst/>
              <a:latin typeface="Calibri" panose="020F0502020204030204" pitchFamily="34" charset="0"/>
              <a:ea typeface="Calibri" panose="020F0502020204030204" pitchFamily="34" charset="0"/>
              <a:cs typeface="Calibri" panose="020F0502020204030204" pitchFamily="34" charset="0"/>
            </a:endParaRPr>
          </a:p>
          <a:p>
            <a:pPr marL="265113" indent="-265113" defTabSz="179388"/>
            <a:r>
              <a:rPr lang="es-AR" sz="1600" b="1" dirty="0">
                <a:solidFill>
                  <a:srgbClr val="156082"/>
                </a:solidFill>
                <a:latin typeface="Calibri" panose="020F0502020204030204" pitchFamily="34" charset="0"/>
                <a:ea typeface="Calibri" panose="020F0502020204030204" pitchFamily="34" charset="0"/>
                <a:cs typeface="Calibri" panose="020F0502020204030204" pitchFamily="34" charset="0"/>
              </a:rPr>
              <a:t>    </a:t>
            </a:r>
          </a:p>
          <a:p>
            <a:pPr marL="265113" indent="-265113" defTabSz="179388"/>
            <a:r>
              <a:rPr lang="es-AR" sz="2800" b="1" dirty="0">
                <a:solidFill>
                  <a:srgbClr val="156082"/>
                </a:solidFill>
                <a:latin typeface="Calibri" panose="020F0502020204030204" pitchFamily="34" charset="0"/>
                <a:ea typeface="Calibri" panose="020F0502020204030204" pitchFamily="34" charset="0"/>
                <a:cs typeface="Calibri" panose="020F0502020204030204" pitchFamily="34" charset="0"/>
              </a:rPr>
              <a:t>Metodología de enseñanza</a:t>
            </a: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Clases sincrónicas semanales con MS Teams, de 3 horas.</a:t>
            </a:r>
            <a:endParaRPr lang="es-ES" dirty="0">
              <a:latin typeface="Calibri" panose="020F0502020204030204" pitchFamily="34" charset="0"/>
              <a:ea typeface="Calibri" panose="020F050202020403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Actividades de análisis y debate colaborativo de temas (puede ser individual o grupal).</a:t>
            </a:r>
            <a:endParaRPr lang="es-ES" dirty="0">
              <a:latin typeface="Calibri" panose="020F0502020204030204" pitchFamily="34" charset="0"/>
              <a:ea typeface="Calibri" panose="020F050202020403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Trabajo en Equipo con transferencia al contexto laboral o profesional.</a:t>
            </a:r>
            <a:endParaRPr lang="es-ES" dirty="0">
              <a:latin typeface="Calibri" panose="020F0502020204030204" pitchFamily="34" charset="0"/>
              <a:ea typeface="Calibri" panose="020F050202020403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Lectura de capítulos de libros, artículos de publicaciones de negocios y notas técnicas.</a:t>
            </a:r>
            <a:endParaRPr lang="es-ES" dirty="0">
              <a:effectLst/>
              <a:latin typeface="Calibri" panose="020F0502020204030204" pitchFamily="34" charset="0"/>
              <a:ea typeface="Calibri" panose="020F0502020204030204" pitchFamily="34" charset="0"/>
              <a:cs typeface="Calibri" panose="020F0502020204030204" pitchFamily="34" charset="0"/>
            </a:endParaRPr>
          </a:p>
          <a:p>
            <a:endParaRPr lang="es-AR" sz="3200" dirty="0">
              <a:latin typeface="Calibri" panose="020F0502020204030204" pitchFamily="34" charset="0"/>
              <a:cs typeface="Calibri" panose="020F0502020204030204" pitchFamily="34" charset="0"/>
            </a:endParaRPr>
          </a:p>
          <a:p>
            <a:pPr marL="360363">
              <a:buClr>
                <a:srgbClr val="996633"/>
              </a:buClr>
              <a:buSzPct val="135000"/>
            </a:pPr>
            <a:endParaRPr lang="es-AR" sz="2800" b="1" dirty="0">
              <a:solidFill>
                <a:srgbClr val="156082"/>
              </a:solidFill>
              <a:latin typeface="Calibri" panose="020F0502020204030204" pitchFamily="34" charset="0"/>
              <a:cs typeface="Calibri" panose="020F0502020204030204" pitchFamily="34" charset="0"/>
            </a:endParaRPr>
          </a:p>
          <a:p>
            <a:pPr marL="636588" indent="-276225">
              <a:buClr>
                <a:srgbClr val="996633"/>
              </a:buClr>
              <a:buSzPct val="135000"/>
              <a:buFont typeface="Arial" panose="020B0604020202020204" pitchFamily="34" charset="0"/>
              <a:buChar char="•"/>
            </a:pPr>
            <a:endParaRPr lang="es-AR" sz="20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85348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9" y="1334693"/>
            <a:ext cx="7863356" cy="10295126"/>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300" b="1" dirty="0">
              <a:solidFill>
                <a:srgbClr val="0C3F60"/>
              </a:solidFill>
              <a:latin typeface="Calibri" panose="020F0502020204030204" pitchFamily="34" charset="0"/>
              <a:cs typeface="Calibri" panose="020F0502020204030204" pitchFamily="34" charset="0"/>
            </a:endParaRPr>
          </a:p>
          <a:p>
            <a:r>
              <a:rPr lang="es-AR" b="1" dirty="0">
                <a:latin typeface="Calibri" panose="020F0502020204030204" pitchFamily="34" charset="0"/>
                <a:ea typeface="Calibri" panose="020F0502020204030204" pitchFamily="34" charset="0"/>
                <a:cs typeface="Calibri" panose="020F0502020204030204" pitchFamily="34" charset="0"/>
              </a:rPr>
              <a:t>Módulo 1 - Fundamentos de People </a:t>
            </a:r>
            <a:r>
              <a:rPr lang="es-AR" b="1" dirty="0" err="1">
                <a:latin typeface="Calibri" panose="020F0502020204030204" pitchFamily="34" charset="0"/>
                <a:ea typeface="Calibri" panose="020F0502020204030204" pitchFamily="34" charset="0"/>
                <a:cs typeface="Calibri" panose="020F0502020204030204" pitchFamily="34" charset="0"/>
              </a:rPr>
              <a:t>Analytics</a:t>
            </a:r>
            <a:endParaRPr lang="es-AR" dirty="0">
              <a:latin typeface="Calibri" panose="020F0502020204030204" pitchFamily="34" charset="0"/>
              <a:ea typeface="Calibri" panose="020F0502020204030204" pitchFamily="34" charset="0"/>
              <a:cs typeface="Calibri" panose="020F0502020204030204" pitchFamily="34" charset="0"/>
            </a:endParaRPr>
          </a:p>
          <a:p>
            <a:pPr lvl="0"/>
            <a:r>
              <a:rPr lang="es-AR" dirty="0">
                <a:latin typeface="Calibri" panose="020F0502020204030204" pitchFamily="34" charset="0"/>
                <a:ea typeface="Calibri" panose="020F0502020204030204" pitchFamily="34" charset="0"/>
                <a:cs typeface="Calibri" panose="020F0502020204030204" pitchFamily="34" charset="0"/>
              </a:rPr>
              <a:t>Qué es People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Concepto y definición.</a:t>
            </a:r>
          </a:p>
          <a:p>
            <a:pPr lvl="0"/>
            <a:r>
              <a:rPr lang="es-AR" dirty="0">
                <a:latin typeface="Calibri" panose="020F0502020204030204" pitchFamily="34" charset="0"/>
                <a:ea typeface="Calibri" panose="020F0502020204030204" pitchFamily="34" charset="0"/>
                <a:cs typeface="Calibri" panose="020F0502020204030204" pitchFamily="34" charset="0"/>
              </a:rPr>
              <a:t>La importancia de PA en la gestión del talento.</a:t>
            </a:r>
          </a:p>
          <a:p>
            <a:pPr lvl="0"/>
            <a:r>
              <a:rPr lang="es-AR" dirty="0">
                <a:latin typeface="Calibri" panose="020F0502020204030204" pitchFamily="34" charset="0"/>
                <a:ea typeface="Calibri" panose="020F0502020204030204" pitchFamily="34" charset="0"/>
                <a:cs typeface="Calibri" panose="020F0502020204030204" pitchFamily="34" charset="0"/>
              </a:rPr>
              <a:t>Conceptos estadísticos aplicados al análisis de datos.</a:t>
            </a:r>
          </a:p>
          <a:p>
            <a:pPr lvl="0"/>
            <a:r>
              <a:rPr lang="es-AR" dirty="0">
                <a:latin typeface="Calibri" panose="020F0502020204030204" pitchFamily="34" charset="0"/>
                <a:ea typeface="Calibri" panose="020F0502020204030204" pitchFamily="34" charset="0"/>
                <a:cs typeface="Calibri" panose="020F0502020204030204" pitchFamily="34" charset="0"/>
              </a:rPr>
              <a:t>Aspectos Legales de los tipos de datos.</a:t>
            </a:r>
          </a:p>
          <a:p>
            <a:pPr lvl="0"/>
            <a:r>
              <a:rPr lang="es-AR" dirty="0">
                <a:latin typeface="Calibri" panose="020F0502020204030204" pitchFamily="34" charset="0"/>
                <a:ea typeface="Calibri" panose="020F0502020204030204" pitchFamily="34" charset="0"/>
                <a:cs typeface="Calibri" panose="020F0502020204030204" pitchFamily="34" charset="0"/>
              </a:rPr>
              <a:t>Fundamentos de la gestión de personas.</a:t>
            </a:r>
          </a:p>
          <a:p>
            <a:pPr lvl="0"/>
            <a:r>
              <a:rPr lang="en-US" dirty="0">
                <a:latin typeface="Calibri" panose="020F0502020204030204" pitchFamily="34" charset="0"/>
                <a:ea typeface="Calibri" panose="020F0502020204030204" pitchFamily="34" charset="0"/>
                <a:cs typeface="Calibri" panose="020F0502020204030204" pitchFamily="34" charset="0"/>
              </a:rPr>
              <a:t>ISO 30414.</a:t>
            </a:r>
            <a:endParaRPr lang="es-AR"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s-AR" dirty="0">
              <a:latin typeface="Calibri" panose="020F0502020204030204" pitchFamily="34" charset="0"/>
              <a:ea typeface="Calibri" panose="020F0502020204030204" pitchFamily="34" charset="0"/>
              <a:cs typeface="Calibri" panose="020F0502020204030204" pitchFamily="34" charset="0"/>
            </a:endParaRPr>
          </a:p>
          <a:p>
            <a:r>
              <a:rPr lang="es-AR" b="1" dirty="0">
                <a:latin typeface="Calibri" panose="020F0502020204030204" pitchFamily="34" charset="0"/>
                <a:ea typeface="Calibri" panose="020F0502020204030204" pitchFamily="34" charset="0"/>
                <a:cs typeface="Calibri" panose="020F0502020204030204" pitchFamily="34" charset="0"/>
              </a:rPr>
              <a:t>Módulo 2 - HR </a:t>
            </a:r>
            <a:r>
              <a:rPr lang="es-AR" b="1" dirty="0" err="1">
                <a:latin typeface="Calibri" panose="020F0502020204030204" pitchFamily="34" charset="0"/>
                <a:ea typeface="Calibri" panose="020F0502020204030204" pitchFamily="34" charset="0"/>
                <a:cs typeface="Calibri" panose="020F0502020204030204" pitchFamily="34" charset="0"/>
              </a:rPr>
              <a:t>Analytics</a:t>
            </a:r>
            <a:r>
              <a:rPr lang="es-AR" b="1" dirty="0">
                <a:latin typeface="Calibri" panose="020F0502020204030204" pitchFamily="34" charset="0"/>
                <a:ea typeface="Calibri" panose="020F0502020204030204" pitchFamily="34" charset="0"/>
                <a:cs typeface="Calibri" panose="020F0502020204030204" pitchFamily="34" charset="0"/>
              </a:rPr>
              <a:t> (aplicaciones en RR.HH.)</a:t>
            </a:r>
            <a:endParaRPr lang="es-AR" dirty="0">
              <a:latin typeface="Calibri" panose="020F0502020204030204" pitchFamily="34" charset="0"/>
              <a:ea typeface="Calibri" panose="020F0502020204030204" pitchFamily="34" charset="0"/>
              <a:cs typeface="Calibri" panose="020F0502020204030204" pitchFamily="34" charset="0"/>
            </a:endParaRPr>
          </a:p>
          <a:p>
            <a:pPr lvl="0"/>
            <a:r>
              <a:rPr lang="es-AR" dirty="0" err="1">
                <a:latin typeface="Calibri" panose="020F0502020204030204" pitchFamily="34" charset="0"/>
                <a:ea typeface="Calibri" panose="020F0502020204030204" pitchFamily="34" charset="0"/>
                <a:cs typeface="Calibri" panose="020F0502020204030204" pitchFamily="34" charset="0"/>
              </a:rPr>
              <a:t>Workforce</a:t>
            </a:r>
            <a:r>
              <a:rPr lang="es-AR" dirty="0">
                <a:latin typeface="Calibri" panose="020F0502020204030204" pitchFamily="34" charset="0"/>
                <a:ea typeface="Calibri" panose="020F0502020204030204" pitchFamily="34" charset="0"/>
                <a:cs typeface="Calibri" panose="020F0502020204030204" pitchFamily="34" charset="0"/>
              </a:rPr>
              <a:t>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rotación, ausentismo, dotación.</a:t>
            </a:r>
          </a:p>
          <a:p>
            <a:pPr lvl="0"/>
            <a:r>
              <a:rPr lang="es-AR" dirty="0" err="1">
                <a:latin typeface="Calibri" panose="020F0502020204030204" pitchFamily="34" charset="0"/>
                <a:ea typeface="Calibri" panose="020F0502020204030204" pitchFamily="34" charset="0"/>
                <a:cs typeface="Calibri" panose="020F0502020204030204" pitchFamily="34" charset="0"/>
              </a:rPr>
              <a:t>Staffing</a:t>
            </a:r>
            <a:r>
              <a:rPr lang="es-AR" dirty="0">
                <a:latin typeface="Calibri" panose="020F0502020204030204" pitchFamily="34" charset="0"/>
                <a:ea typeface="Calibri" panose="020F0502020204030204" pitchFamily="34" charset="0"/>
                <a:cs typeface="Calibri" panose="020F0502020204030204" pitchFamily="34" charset="0"/>
              </a:rPr>
              <a:t>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reclutamiento y selección.</a:t>
            </a:r>
          </a:p>
          <a:p>
            <a:pPr lvl="0"/>
            <a:r>
              <a:rPr lang="es-AR" dirty="0">
                <a:latin typeface="Calibri" panose="020F0502020204030204" pitchFamily="34" charset="0"/>
                <a:ea typeface="Calibri" panose="020F0502020204030204" pitchFamily="34" charset="0"/>
                <a:cs typeface="Calibri" panose="020F0502020204030204" pitchFamily="34" charset="0"/>
              </a:rPr>
              <a:t>Performance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desempeño y productividad.</a:t>
            </a:r>
          </a:p>
          <a:p>
            <a:pPr lvl="0"/>
            <a:r>
              <a:rPr lang="es-AR" dirty="0" err="1">
                <a:latin typeface="Calibri" panose="020F0502020204030204" pitchFamily="34" charset="0"/>
                <a:ea typeface="Calibri" panose="020F0502020204030204" pitchFamily="34" charset="0"/>
                <a:cs typeface="Calibri" panose="020F0502020204030204" pitchFamily="34" charset="0"/>
              </a:rPr>
              <a:t>Learning</a:t>
            </a:r>
            <a:r>
              <a:rPr lang="es-AR" dirty="0">
                <a:latin typeface="Calibri" panose="020F0502020204030204" pitchFamily="34" charset="0"/>
                <a:ea typeface="Calibri" panose="020F0502020204030204" pitchFamily="34" charset="0"/>
                <a:cs typeface="Calibri" panose="020F0502020204030204" pitchFamily="34" charset="0"/>
              </a:rPr>
              <a:t>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capacitación e impacto.</a:t>
            </a:r>
          </a:p>
          <a:p>
            <a:pPr lvl="0"/>
            <a:r>
              <a:rPr lang="es-AR" dirty="0">
                <a:latin typeface="Calibri" panose="020F0502020204030204" pitchFamily="34" charset="0"/>
                <a:ea typeface="Calibri" panose="020F0502020204030204" pitchFamily="34" charset="0"/>
                <a:cs typeface="Calibri" panose="020F0502020204030204" pitchFamily="34" charset="0"/>
              </a:rPr>
              <a:t>Talent &amp; </a:t>
            </a:r>
            <a:r>
              <a:rPr lang="es-AR" dirty="0" err="1">
                <a:latin typeface="Calibri" panose="020F0502020204030204" pitchFamily="34" charset="0"/>
                <a:ea typeface="Calibri" panose="020F0502020204030204" pitchFamily="34" charset="0"/>
                <a:cs typeface="Calibri" panose="020F0502020204030204" pitchFamily="34" charset="0"/>
              </a:rPr>
              <a:t>Engagement</a:t>
            </a:r>
            <a:r>
              <a:rPr lang="es-AR" dirty="0">
                <a:latin typeface="Calibri" panose="020F0502020204030204" pitchFamily="34" charset="0"/>
                <a:ea typeface="Calibri" panose="020F0502020204030204" pitchFamily="34" charset="0"/>
                <a:cs typeface="Calibri" panose="020F0502020204030204" pitchFamily="34" charset="0"/>
              </a:rPr>
              <a:t>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a:t>
            </a:r>
          </a:p>
          <a:p>
            <a:pPr lvl="0"/>
            <a:r>
              <a:rPr lang="es-AR" dirty="0">
                <a:latin typeface="Calibri" panose="020F0502020204030204" pitchFamily="34" charset="0"/>
                <a:ea typeface="Calibri" panose="020F0502020204030204" pitchFamily="34" charset="0"/>
                <a:cs typeface="Calibri" panose="020F0502020204030204" pitchFamily="34" charset="0"/>
              </a:rPr>
              <a:t>Construcción de indicadores clave (</a:t>
            </a:r>
            <a:r>
              <a:rPr lang="es-AR" dirty="0" err="1">
                <a:latin typeface="Calibri" panose="020F0502020204030204" pitchFamily="34" charset="0"/>
                <a:ea typeface="Calibri" panose="020F0502020204030204" pitchFamily="34" charset="0"/>
                <a:cs typeface="Calibri" panose="020F0502020204030204" pitchFamily="34" charset="0"/>
              </a:rPr>
              <a:t>KPIs</a:t>
            </a:r>
            <a:r>
              <a:rPr lang="es-AR" dirty="0">
                <a:latin typeface="Calibri" panose="020F0502020204030204" pitchFamily="34" charset="0"/>
                <a:ea typeface="Calibri" panose="020F0502020204030204" pitchFamily="34" charset="0"/>
                <a:cs typeface="Calibri" panose="020F0502020204030204" pitchFamily="34" charset="0"/>
              </a:rPr>
              <a:t>).</a:t>
            </a:r>
          </a:p>
          <a:p>
            <a:pPr lvl="0"/>
            <a:r>
              <a:rPr lang="es-AR" dirty="0">
                <a:latin typeface="Calibri" panose="020F0502020204030204" pitchFamily="34" charset="0"/>
                <a:ea typeface="Calibri" panose="020F0502020204030204" pitchFamily="34" charset="0"/>
                <a:cs typeface="Calibri" panose="020F0502020204030204" pitchFamily="34" charset="0"/>
              </a:rPr>
              <a:t>Ejercicio con caso práctico.</a:t>
            </a:r>
          </a:p>
          <a:p>
            <a:r>
              <a:rPr lang="es-AR" dirty="0">
                <a:latin typeface="Calibri" panose="020F0502020204030204" pitchFamily="34" charset="0"/>
                <a:ea typeface="Calibri" panose="020F0502020204030204" pitchFamily="34" charset="0"/>
                <a:cs typeface="Calibri" panose="020F0502020204030204" pitchFamily="34" charset="0"/>
              </a:rPr>
              <a:t> </a:t>
            </a:r>
          </a:p>
          <a:p>
            <a:r>
              <a:rPr lang="es-AR" b="1" dirty="0">
                <a:latin typeface="Calibri" panose="020F0502020204030204" pitchFamily="34" charset="0"/>
                <a:ea typeface="Calibri" panose="020F0502020204030204" pitchFamily="34" charset="0"/>
                <a:cs typeface="Calibri" panose="020F0502020204030204" pitchFamily="34" charset="0"/>
              </a:rPr>
              <a:t>Módulo 3 - Modelado de Datos con Power BI</a:t>
            </a:r>
            <a:endParaRPr lang="es-AR" dirty="0">
              <a:latin typeface="Calibri" panose="020F0502020204030204" pitchFamily="34" charset="0"/>
              <a:ea typeface="Calibri" panose="020F0502020204030204" pitchFamily="34" charset="0"/>
              <a:cs typeface="Calibri" panose="020F0502020204030204" pitchFamily="34" charset="0"/>
            </a:endParaRPr>
          </a:p>
          <a:p>
            <a:pPr lvl="0"/>
            <a:r>
              <a:rPr lang="es-AR" dirty="0">
                <a:latin typeface="Calibri" panose="020F0502020204030204" pitchFamily="34" charset="0"/>
                <a:ea typeface="Calibri" panose="020F0502020204030204" pitchFamily="34" charset="0"/>
                <a:cs typeface="Calibri" panose="020F0502020204030204" pitchFamily="34" charset="0"/>
              </a:rPr>
              <a:t>Introducción a Power BI.</a:t>
            </a:r>
          </a:p>
          <a:p>
            <a:pPr lvl="0"/>
            <a:r>
              <a:rPr lang="es-AR" dirty="0">
                <a:latin typeface="Calibri" panose="020F0502020204030204" pitchFamily="34" charset="0"/>
                <a:ea typeface="Calibri" panose="020F0502020204030204" pitchFamily="34" charset="0"/>
                <a:cs typeface="Calibri" panose="020F0502020204030204" pitchFamily="34" charset="0"/>
              </a:rPr>
              <a:t>Conexión a fuentes de datos.</a:t>
            </a:r>
          </a:p>
          <a:p>
            <a:pPr lvl="0"/>
            <a:r>
              <a:rPr lang="es-AR" dirty="0">
                <a:latin typeface="Calibri" panose="020F0502020204030204" pitchFamily="34" charset="0"/>
                <a:ea typeface="Calibri" panose="020F0502020204030204" pitchFamily="34" charset="0"/>
                <a:cs typeface="Calibri" panose="020F0502020204030204" pitchFamily="34" charset="0"/>
              </a:rPr>
              <a:t>Power Query (ETL): limpieza y transformación.</a:t>
            </a:r>
          </a:p>
          <a:p>
            <a:pPr lvl="0"/>
            <a:r>
              <a:rPr lang="es-AR" dirty="0">
                <a:latin typeface="Calibri" panose="020F0502020204030204" pitchFamily="34" charset="0"/>
                <a:ea typeface="Calibri" panose="020F0502020204030204" pitchFamily="34" charset="0"/>
                <a:cs typeface="Calibri" panose="020F0502020204030204" pitchFamily="34" charset="0"/>
              </a:rPr>
              <a:t>Modelado de datos: tablas, relaciones y estructura.</a:t>
            </a:r>
          </a:p>
          <a:p>
            <a:pPr lvl="0"/>
            <a:r>
              <a:rPr lang="es-AR" dirty="0">
                <a:latin typeface="Calibri" panose="020F0502020204030204" pitchFamily="34" charset="0"/>
                <a:ea typeface="Calibri" panose="020F0502020204030204" pitchFamily="34" charset="0"/>
                <a:cs typeface="Calibri" panose="020F0502020204030204" pitchFamily="34" charset="0"/>
              </a:rPr>
              <a:t>Buenas prácticas de modelado.</a:t>
            </a:r>
          </a:p>
          <a:p>
            <a:pPr lvl="0"/>
            <a:r>
              <a:rPr lang="es-AR" dirty="0">
                <a:latin typeface="Calibri" panose="020F0502020204030204" pitchFamily="34" charset="0"/>
                <a:ea typeface="Calibri" panose="020F0502020204030204" pitchFamily="34" charset="0"/>
                <a:cs typeface="Calibri" panose="020F0502020204030204" pitchFamily="34" charset="0"/>
              </a:rPr>
              <a:t>Ejercicio práctico.</a:t>
            </a:r>
          </a:p>
          <a:p>
            <a:r>
              <a:rPr lang="es-AR" dirty="0">
                <a:latin typeface="Calibri" panose="020F0502020204030204" pitchFamily="34" charset="0"/>
                <a:ea typeface="Calibri" panose="020F0502020204030204" pitchFamily="34" charset="0"/>
                <a:cs typeface="Calibri" panose="020F0502020204030204" pitchFamily="34" charset="0"/>
              </a:rPr>
              <a:t> </a:t>
            </a:r>
          </a:p>
          <a:p>
            <a:r>
              <a:rPr lang="es-AR" b="1" dirty="0">
                <a:latin typeface="Calibri" panose="020F0502020204030204" pitchFamily="34" charset="0"/>
                <a:ea typeface="Calibri" panose="020F0502020204030204" pitchFamily="34" charset="0"/>
                <a:cs typeface="Calibri" panose="020F0502020204030204" pitchFamily="34" charset="0"/>
              </a:rPr>
              <a:t>Módulo 4 - Métricas con DAX (Power BI)</a:t>
            </a:r>
            <a:endParaRPr lang="es-AR" dirty="0">
              <a:latin typeface="Calibri" panose="020F0502020204030204" pitchFamily="34" charset="0"/>
              <a:ea typeface="Calibri" panose="020F0502020204030204" pitchFamily="34" charset="0"/>
              <a:cs typeface="Calibri" panose="020F0502020204030204" pitchFamily="34" charset="0"/>
            </a:endParaRPr>
          </a:p>
          <a:p>
            <a:pPr lvl="0"/>
            <a:r>
              <a:rPr lang="es-AR" dirty="0">
                <a:latin typeface="Calibri" panose="020F0502020204030204" pitchFamily="34" charset="0"/>
                <a:ea typeface="Calibri" panose="020F0502020204030204" pitchFamily="34" charset="0"/>
                <a:cs typeface="Calibri" panose="020F0502020204030204" pitchFamily="34" charset="0"/>
              </a:rPr>
              <a:t>Introducción a DAX.</a:t>
            </a:r>
          </a:p>
          <a:p>
            <a:pPr lvl="0"/>
            <a:r>
              <a:rPr lang="es-AR" dirty="0">
                <a:latin typeface="Calibri" panose="020F0502020204030204" pitchFamily="34" charset="0"/>
                <a:ea typeface="Calibri" panose="020F0502020204030204" pitchFamily="34" charset="0"/>
                <a:cs typeface="Calibri" panose="020F0502020204030204" pitchFamily="34" charset="0"/>
              </a:rPr>
              <a:t>Medidas vs columnas calculadas.</a:t>
            </a:r>
          </a:p>
          <a:p>
            <a:pPr lvl="0"/>
            <a:r>
              <a:rPr lang="es-AR" dirty="0">
                <a:latin typeface="Calibri" panose="020F0502020204030204" pitchFamily="34" charset="0"/>
                <a:ea typeface="Calibri" panose="020F0502020204030204" pitchFamily="34" charset="0"/>
                <a:cs typeface="Calibri" panose="020F0502020204030204" pitchFamily="34" charset="0"/>
              </a:rPr>
              <a:t>Funciones básicas (SUM, COUNT, CALCULATE).</a:t>
            </a:r>
          </a:p>
          <a:p>
            <a:pPr lvl="0"/>
            <a:r>
              <a:rPr lang="es-AR" dirty="0">
                <a:latin typeface="Calibri" panose="020F0502020204030204" pitchFamily="34" charset="0"/>
                <a:ea typeface="Calibri" panose="020F0502020204030204" pitchFamily="34" charset="0"/>
                <a:cs typeface="Calibri" panose="020F0502020204030204" pitchFamily="34" charset="0"/>
              </a:rPr>
              <a:t>Métricas clave de RR.HH. con DAX.</a:t>
            </a:r>
          </a:p>
          <a:p>
            <a:pPr lvl="0"/>
            <a:r>
              <a:rPr lang="es-AR" dirty="0">
                <a:latin typeface="Calibri" panose="020F0502020204030204" pitchFamily="34" charset="0"/>
                <a:ea typeface="Calibri" panose="020F0502020204030204" pitchFamily="34" charset="0"/>
                <a:cs typeface="Calibri" panose="020F0502020204030204" pitchFamily="34" charset="0"/>
              </a:rPr>
              <a:t>Construcción de indicadores dinámicos.</a:t>
            </a:r>
          </a:p>
          <a:p>
            <a:pPr lvl="0"/>
            <a:r>
              <a:rPr lang="es-AR" dirty="0">
                <a:latin typeface="Calibri" panose="020F0502020204030204" pitchFamily="34" charset="0"/>
                <a:ea typeface="Calibri" panose="020F0502020204030204" pitchFamily="34" charset="0"/>
                <a:cs typeface="Calibri" panose="020F0502020204030204" pitchFamily="34" charset="0"/>
              </a:rPr>
              <a:t>Ejercicio práctico aplicado a RR.HH.</a:t>
            </a:r>
          </a:p>
          <a:p>
            <a:r>
              <a:rPr lang="es-AR" dirty="0">
                <a:latin typeface="Calibri" panose="020F0502020204030204" pitchFamily="34" charset="0"/>
                <a:ea typeface="Calibri" panose="020F0502020204030204" pitchFamily="34" charset="0"/>
                <a:cs typeface="Calibri" panose="020F0502020204030204" pitchFamily="34" charset="0"/>
              </a:rPr>
              <a:t> </a:t>
            </a:r>
          </a:p>
          <a:p>
            <a:pPr marL="342900" lvl="0" indent="-34290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1770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964879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r>
              <a:rPr lang="es-AR" sz="2000" b="1" dirty="0">
                <a:latin typeface="Calibri" panose="020F0502020204030204" pitchFamily="34" charset="0"/>
                <a:ea typeface="Calibri" panose="020F0502020204030204" pitchFamily="34" charset="0"/>
                <a:cs typeface="Calibri" panose="020F0502020204030204" pitchFamily="34" charset="0"/>
              </a:rPr>
              <a:t>Módulo 5 - Diseño de </a:t>
            </a:r>
            <a:r>
              <a:rPr lang="es-AR" sz="2000" b="1" dirty="0" err="1">
                <a:latin typeface="Calibri" panose="020F0502020204030204" pitchFamily="34" charset="0"/>
                <a:ea typeface="Calibri" panose="020F0502020204030204" pitchFamily="34" charset="0"/>
                <a:cs typeface="Calibri" panose="020F0502020204030204" pitchFamily="34" charset="0"/>
              </a:rPr>
              <a:t>Dashboard</a:t>
            </a:r>
            <a:r>
              <a:rPr lang="es-AR" sz="2000" b="1" dirty="0">
                <a:latin typeface="Calibri" panose="020F0502020204030204" pitchFamily="34" charset="0"/>
                <a:ea typeface="Calibri" panose="020F0502020204030204" pitchFamily="34" charset="0"/>
                <a:cs typeface="Calibri" panose="020F0502020204030204" pitchFamily="34" charset="0"/>
              </a:rPr>
              <a:t> (Power BI)</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Principios de visualización de datos.</a:t>
            </a:r>
          </a:p>
          <a:p>
            <a:pPr lvl="0"/>
            <a:r>
              <a:rPr lang="es-AR" sz="2000" dirty="0">
                <a:latin typeface="Calibri" panose="020F0502020204030204" pitchFamily="34" charset="0"/>
                <a:ea typeface="Calibri" panose="020F0502020204030204" pitchFamily="34" charset="0"/>
                <a:cs typeface="Calibri" panose="020F0502020204030204" pitchFamily="34" charset="0"/>
              </a:rPr>
              <a:t>Tipos de gráficos y cuándo usarlos.</a:t>
            </a:r>
          </a:p>
          <a:p>
            <a:pPr lvl="0"/>
            <a:r>
              <a:rPr lang="es-AR" sz="2000" dirty="0">
                <a:latin typeface="Calibri" panose="020F0502020204030204" pitchFamily="34" charset="0"/>
                <a:ea typeface="Calibri" panose="020F0502020204030204" pitchFamily="34" charset="0"/>
                <a:cs typeface="Calibri" panose="020F0502020204030204" pitchFamily="34" charset="0"/>
              </a:rPr>
              <a:t>Diseño de </a:t>
            </a:r>
            <a:r>
              <a:rPr lang="es-AR" sz="2000" dirty="0" err="1">
                <a:latin typeface="Calibri" panose="020F0502020204030204" pitchFamily="34" charset="0"/>
                <a:ea typeface="Calibri" panose="020F0502020204030204" pitchFamily="34" charset="0"/>
                <a:cs typeface="Calibri" panose="020F0502020204030204" pitchFamily="34" charset="0"/>
              </a:rPr>
              <a:t>dashboards</a:t>
            </a:r>
            <a:r>
              <a:rPr lang="es-AR" sz="2000" dirty="0">
                <a:latin typeface="Calibri" panose="020F0502020204030204" pitchFamily="34" charset="0"/>
                <a:ea typeface="Calibri" panose="020F0502020204030204" pitchFamily="34" charset="0"/>
                <a:cs typeface="Calibri" panose="020F0502020204030204" pitchFamily="34" charset="0"/>
              </a:rPr>
              <a:t> de RR.HH.</a:t>
            </a:r>
          </a:p>
          <a:p>
            <a:pPr lvl="0"/>
            <a:r>
              <a:rPr lang="es-AR" sz="2000" dirty="0" err="1">
                <a:latin typeface="Calibri" panose="020F0502020204030204" pitchFamily="34" charset="0"/>
                <a:ea typeface="Calibri" panose="020F0502020204030204" pitchFamily="34" charset="0"/>
                <a:cs typeface="Calibri" panose="020F0502020204030204" pitchFamily="34" charset="0"/>
              </a:rPr>
              <a:t>KPIs</a:t>
            </a:r>
            <a:r>
              <a:rPr lang="es-AR" sz="2000" dirty="0">
                <a:latin typeface="Calibri" panose="020F0502020204030204" pitchFamily="34" charset="0"/>
                <a:ea typeface="Calibri" panose="020F0502020204030204" pitchFamily="34" charset="0"/>
                <a:cs typeface="Calibri" panose="020F0502020204030204" pitchFamily="34" charset="0"/>
              </a:rPr>
              <a:t> y </a:t>
            </a:r>
            <a:r>
              <a:rPr lang="es-AR" sz="2000" dirty="0" err="1">
                <a:latin typeface="Calibri" panose="020F0502020204030204" pitchFamily="34" charset="0"/>
                <a:ea typeface="Calibri" panose="020F0502020204030204" pitchFamily="34" charset="0"/>
                <a:cs typeface="Calibri" panose="020F0502020204030204" pitchFamily="34" charset="0"/>
              </a:rPr>
              <a:t>storytelling</a:t>
            </a:r>
            <a:r>
              <a:rPr lang="es-AR" sz="2000" dirty="0">
                <a:latin typeface="Calibri" panose="020F0502020204030204" pitchFamily="34" charset="0"/>
                <a:ea typeface="Calibri" panose="020F0502020204030204" pitchFamily="34" charset="0"/>
                <a:cs typeface="Calibri" panose="020F0502020204030204" pitchFamily="34" charset="0"/>
              </a:rPr>
              <a:t> visual.</a:t>
            </a:r>
          </a:p>
          <a:p>
            <a:pPr lvl="0"/>
            <a:r>
              <a:rPr lang="es-AR" sz="2000" dirty="0">
                <a:latin typeface="Calibri" panose="020F0502020204030204" pitchFamily="34" charset="0"/>
                <a:ea typeface="Calibri" panose="020F0502020204030204" pitchFamily="34" charset="0"/>
                <a:cs typeface="Calibri" panose="020F0502020204030204" pitchFamily="34" charset="0"/>
              </a:rPr>
              <a:t>Buenas prácticas de diseño (UX en </a:t>
            </a:r>
            <a:r>
              <a:rPr lang="es-AR" sz="2000" dirty="0" err="1">
                <a:latin typeface="Calibri" panose="020F0502020204030204" pitchFamily="34" charset="0"/>
                <a:ea typeface="Calibri" panose="020F0502020204030204" pitchFamily="34" charset="0"/>
                <a:cs typeface="Calibri" panose="020F0502020204030204" pitchFamily="34" charset="0"/>
              </a:rPr>
              <a:t>dashboards</a:t>
            </a:r>
            <a:r>
              <a:rPr lang="es-AR" sz="2000" dirty="0">
                <a:latin typeface="Calibri" panose="020F0502020204030204" pitchFamily="34" charset="0"/>
                <a:ea typeface="Calibri" panose="020F0502020204030204" pitchFamily="34" charset="0"/>
                <a:cs typeface="Calibri" panose="020F0502020204030204" pitchFamily="34" charset="0"/>
              </a:rPr>
              <a:t>).</a:t>
            </a:r>
          </a:p>
          <a:p>
            <a:pPr lvl="0"/>
            <a:r>
              <a:rPr lang="es-AR" sz="2000" dirty="0">
                <a:latin typeface="Calibri" panose="020F0502020204030204" pitchFamily="34" charset="0"/>
                <a:ea typeface="Calibri" panose="020F0502020204030204" pitchFamily="34" charset="0"/>
                <a:cs typeface="Calibri" panose="020F0502020204030204" pitchFamily="34" charset="0"/>
              </a:rPr>
              <a:t>Construcción de </a:t>
            </a:r>
            <a:r>
              <a:rPr lang="es-AR" sz="2000" dirty="0" err="1">
                <a:latin typeface="Calibri" panose="020F0502020204030204" pitchFamily="34" charset="0"/>
                <a:ea typeface="Calibri" panose="020F0502020204030204" pitchFamily="34" charset="0"/>
                <a:cs typeface="Calibri" panose="020F0502020204030204" pitchFamily="34" charset="0"/>
              </a:rPr>
              <a:t>dashboard</a:t>
            </a:r>
            <a:r>
              <a:rPr lang="es-AR" sz="2000" dirty="0">
                <a:latin typeface="Calibri" panose="020F0502020204030204" pitchFamily="34" charset="0"/>
                <a:ea typeface="Calibri" panose="020F0502020204030204" pitchFamily="34" charset="0"/>
                <a:cs typeface="Calibri" panose="020F0502020204030204" pitchFamily="34" charset="0"/>
              </a:rPr>
              <a:t> integral.</a:t>
            </a:r>
          </a:p>
          <a:p>
            <a:r>
              <a:rPr lang="es-AR" sz="2000" dirty="0">
                <a:latin typeface="Calibri" panose="020F0502020204030204" pitchFamily="34" charset="0"/>
                <a:ea typeface="Calibri" panose="020F0502020204030204" pitchFamily="34" charset="0"/>
                <a:cs typeface="Calibri" panose="020F0502020204030204" pitchFamily="34" charset="0"/>
              </a:rPr>
              <a:t> </a:t>
            </a:r>
          </a:p>
          <a:p>
            <a:r>
              <a:rPr lang="es-AR" sz="2000" b="1" dirty="0">
                <a:latin typeface="Calibri" panose="020F0502020204030204" pitchFamily="34" charset="0"/>
                <a:ea typeface="Calibri" panose="020F0502020204030204" pitchFamily="34" charset="0"/>
                <a:cs typeface="Calibri" panose="020F0502020204030204" pitchFamily="34" charset="0"/>
              </a:rPr>
              <a:t>Módulo 6 - IA como copiloto en RR.HH.</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Introducción a la IA aplicada a RR.HH.</a:t>
            </a:r>
          </a:p>
          <a:p>
            <a:pPr lvl="0"/>
            <a:r>
              <a:rPr lang="es-AR" sz="2000" dirty="0">
                <a:latin typeface="Calibri" panose="020F0502020204030204" pitchFamily="34" charset="0"/>
                <a:ea typeface="Calibri" panose="020F0502020204030204" pitchFamily="34" charset="0"/>
                <a:cs typeface="Calibri" panose="020F0502020204030204" pitchFamily="34" charset="0"/>
              </a:rPr>
              <a:t>Uso de IA como asistente en análisis de datos.</a:t>
            </a:r>
          </a:p>
          <a:p>
            <a:pPr lvl="0"/>
            <a:r>
              <a:rPr lang="es-AR" sz="2000" dirty="0">
                <a:latin typeface="Calibri" panose="020F0502020204030204" pitchFamily="34" charset="0"/>
                <a:ea typeface="Calibri" panose="020F0502020204030204" pitchFamily="34" charset="0"/>
                <a:cs typeface="Calibri" panose="020F0502020204030204" pitchFamily="34" charset="0"/>
              </a:rPr>
              <a:t>Generación de </a:t>
            </a:r>
            <a:r>
              <a:rPr lang="es-AR" sz="2000" dirty="0" err="1">
                <a:latin typeface="Calibri" panose="020F0502020204030204" pitchFamily="34" charset="0"/>
                <a:ea typeface="Calibri" panose="020F0502020204030204" pitchFamily="34" charset="0"/>
                <a:cs typeface="Calibri" panose="020F0502020204030204" pitchFamily="34" charset="0"/>
              </a:rPr>
              <a:t>insights</a:t>
            </a:r>
            <a:r>
              <a:rPr lang="es-AR" sz="2000" dirty="0">
                <a:latin typeface="Calibri" panose="020F0502020204030204" pitchFamily="34" charset="0"/>
                <a:ea typeface="Calibri" panose="020F0502020204030204" pitchFamily="34" charset="0"/>
                <a:cs typeface="Calibri" panose="020F0502020204030204" pitchFamily="34" charset="0"/>
              </a:rPr>
              <a:t> con IA.</a:t>
            </a:r>
          </a:p>
          <a:p>
            <a:pPr lvl="0"/>
            <a:r>
              <a:rPr lang="en-US" sz="2000" dirty="0">
                <a:latin typeface="Calibri" panose="020F0502020204030204" pitchFamily="34" charset="0"/>
                <a:ea typeface="Calibri" panose="020F0502020204030204" pitchFamily="34" charset="0"/>
                <a:cs typeface="Calibri" panose="020F0502020204030204" pitchFamily="34" charset="0"/>
              </a:rPr>
              <a:t>Prompt engineering </a:t>
            </a:r>
            <a:r>
              <a:rPr lang="en-US" sz="2000" dirty="0" err="1">
                <a:latin typeface="Calibri" panose="020F0502020204030204" pitchFamily="34" charset="0"/>
                <a:ea typeface="Calibri" panose="020F0502020204030204" pitchFamily="34" charset="0"/>
                <a:cs typeface="Calibri" panose="020F0502020204030204" pitchFamily="34" charset="0"/>
              </a:rPr>
              <a:t>aplicado</a:t>
            </a:r>
            <a:r>
              <a:rPr lang="en-US" sz="2000" dirty="0">
                <a:latin typeface="Calibri" panose="020F0502020204030204" pitchFamily="34" charset="0"/>
                <a:ea typeface="Calibri" panose="020F0502020204030204" pitchFamily="34" charset="0"/>
                <a:cs typeface="Calibri" panose="020F0502020204030204" pitchFamily="34" charset="0"/>
              </a:rPr>
              <a:t> a HR.</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Ética y sesgos en IA.</a:t>
            </a:r>
          </a:p>
          <a:p>
            <a:r>
              <a:rPr lang="es-AR" sz="2000" dirty="0">
                <a:latin typeface="Calibri" panose="020F0502020204030204" pitchFamily="34" charset="0"/>
                <a:ea typeface="Calibri" panose="020F0502020204030204" pitchFamily="34" charset="0"/>
                <a:cs typeface="Calibri" panose="020F0502020204030204" pitchFamily="34" charset="0"/>
              </a:rPr>
              <a:t> </a:t>
            </a:r>
          </a:p>
          <a:p>
            <a:r>
              <a:rPr lang="es-AR" sz="2000" b="1" dirty="0">
                <a:latin typeface="Calibri" panose="020F0502020204030204" pitchFamily="34" charset="0"/>
                <a:ea typeface="Calibri" panose="020F0502020204030204" pitchFamily="34" charset="0"/>
                <a:cs typeface="Calibri" panose="020F0502020204030204" pitchFamily="34" charset="0"/>
              </a:rPr>
              <a:t>Módulo 7 - Automatización de procesos con IA</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Automatización en RR.HH. (conceptos clave).</a:t>
            </a:r>
          </a:p>
          <a:p>
            <a:pPr lvl="0"/>
            <a:r>
              <a:rPr lang="es-AR" sz="2000" dirty="0">
                <a:latin typeface="Calibri" panose="020F0502020204030204" pitchFamily="34" charset="0"/>
                <a:ea typeface="Calibri" panose="020F0502020204030204" pitchFamily="34" charset="0"/>
                <a:cs typeface="Calibri" panose="020F0502020204030204" pitchFamily="34" charset="0"/>
              </a:rPr>
              <a:t>Integración con herramientas (Sheets, Apps Script, IA).</a:t>
            </a:r>
          </a:p>
          <a:p>
            <a:pPr lvl="0"/>
            <a:r>
              <a:rPr lang="es-AR" sz="2000" dirty="0">
                <a:latin typeface="Calibri" panose="020F0502020204030204" pitchFamily="34" charset="0"/>
                <a:ea typeface="Calibri" panose="020F0502020204030204" pitchFamily="34" charset="0"/>
                <a:cs typeface="Calibri" panose="020F0502020204030204" pitchFamily="34" charset="0"/>
              </a:rPr>
              <a:t>Automatización de reportes y </a:t>
            </a:r>
            <a:r>
              <a:rPr lang="es-AR" sz="2000" dirty="0" err="1">
                <a:latin typeface="Calibri" panose="020F0502020204030204" pitchFamily="34" charset="0"/>
                <a:ea typeface="Calibri" panose="020F0502020204030204" pitchFamily="34" charset="0"/>
                <a:cs typeface="Calibri" panose="020F0502020204030204" pitchFamily="34" charset="0"/>
              </a:rPr>
              <a:t>dashboards</a:t>
            </a:r>
            <a:r>
              <a:rPr lang="es-AR" sz="2000" dirty="0">
                <a:latin typeface="Calibri" panose="020F0502020204030204" pitchFamily="34" charset="0"/>
                <a:ea typeface="Calibri" panose="020F0502020204030204" pitchFamily="34" charset="0"/>
                <a:cs typeface="Calibri" panose="020F0502020204030204" pitchFamily="34" charset="0"/>
              </a:rPr>
              <a:t>.</a:t>
            </a:r>
          </a:p>
          <a:p>
            <a:pPr lvl="0"/>
            <a:r>
              <a:rPr lang="es-AR" sz="2000" dirty="0">
                <a:latin typeface="Calibri" panose="020F0502020204030204" pitchFamily="34" charset="0"/>
                <a:ea typeface="Calibri" panose="020F0502020204030204" pitchFamily="34" charset="0"/>
                <a:cs typeface="Calibri" panose="020F0502020204030204" pitchFamily="34" charset="0"/>
              </a:rPr>
              <a:t>Automatización de procesos de reclutamiento y gestión.</a:t>
            </a:r>
          </a:p>
          <a:p>
            <a:pPr lvl="0"/>
            <a:r>
              <a:rPr lang="es-AR" sz="2000" dirty="0">
                <a:latin typeface="Calibri" panose="020F0502020204030204" pitchFamily="34" charset="0"/>
                <a:ea typeface="Calibri" panose="020F0502020204030204" pitchFamily="34" charset="0"/>
                <a:cs typeface="Calibri" panose="020F0502020204030204" pitchFamily="34" charset="0"/>
              </a:rPr>
              <a:t>Casos prácticos.</a:t>
            </a:r>
          </a:p>
          <a:p>
            <a:r>
              <a:rPr lang="es-AR" sz="2000" dirty="0">
                <a:latin typeface="Calibri" panose="020F0502020204030204" pitchFamily="34" charset="0"/>
                <a:ea typeface="Calibri" panose="020F0502020204030204" pitchFamily="34" charset="0"/>
                <a:cs typeface="Calibri" panose="020F0502020204030204" pitchFamily="34" charset="0"/>
              </a:rPr>
              <a:t> </a:t>
            </a:r>
          </a:p>
          <a:p>
            <a:r>
              <a:rPr lang="es-AR" sz="2000" b="1" dirty="0">
                <a:latin typeface="Calibri" panose="020F0502020204030204" pitchFamily="34" charset="0"/>
                <a:ea typeface="Calibri" panose="020F0502020204030204" pitchFamily="34" charset="0"/>
                <a:cs typeface="Calibri" panose="020F0502020204030204" pitchFamily="34" charset="0"/>
              </a:rPr>
              <a:t>Módulo 8 - El impacto de las redes sociales en RR.HH.</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Reclutamiento 2.0: atraer y seleccionar candidatos a través de las redes sociales.</a:t>
            </a:r>
          </a:p>
          <a:p>
            <a:pPr lvl="0"/>
            <a:r>
              <a:rPr lang="es-AR" sz="2000" dirty="0" err="1">
                <a:latin typeface="Calibri" panose="020F0502020204030204" pitchFamily="34" charset="0"/>
                <a:ea typeface="Calibri" panose="020F0502020204030204" pitchFamily="34" charset="0"/>
                <a:cs typeface="Calibri" panose="020F0502020204030204" pitchFamily="34" charset="0"/>
              </a:rPr>
              <a:t>Employer</a:t>
            </a:r>
            <a:r>
              <a:rPr lang="es-AR" sz="2000" dirty="0">
                <a:latin typeface="Calibri" panose="020F0502020204030204" pitchFamily="34" charset="0"/>
                <a:ea typeface="Calibri" panose="020F0502020204030204" pitchFamily="34" charset="0"/>
                <a:cs typeface="Calibri" panose="020F0502020204030204" pitchFamily="34" charset="0"/>
              </a:rPr>
              <a:t> branding: construir una marca empleadora para atraer a los mejores talentos.</a:t>
            </a:r>
          </a:p>
          <a:p>
            <a:pPr lvl="0"/>
            <a:r>
              <a:rPr lang="es-AR" sz="2000" dirty="0">
                <a:latin typeface="Calibri" panose="020F0502020204030204" pitchFamily="34" charset="0"/>
                <a:ea typeface="Calibri" panose="020F0502020204030204" pitchFamily="34" charset="0"/>
                <a:cs typeface="Calibri" panose="020F0502020204030204" pitchFamily="34" charset="0"/>
              </a:rPr>
              <a:t>Cómo potenciar la Comunicación interna a través de las redes sociales.</a:t>
            </a:r>
          </a:p>
          <a:p>
            <a:r>
              <a:rPr lang="es-ES" sz="2000" dirty="0">
                <a:latin typeface="Calibri" panose="020F0502020204030204" pitchFamily="34" charset="0"/>
                <a:ea typeface="Calibri" panose="020F0502020204030204" pitchFamily="34" charset="0"/>
                <a:cs typeface="Calibri" panose="020F0502020204030204" pitchFamily="34" charset="0"/>
              </a:rPr>
              <a:t> </a:t>
            </a:r>
            <a:endParaRPr lang="es-AR"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9042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A274A-821B-4D39-A4E4-C9BAB244E693}"/>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FB6E1A93-1D94-6F32-4AFE-9A1B1B1C6738}"/>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041519E-4D9E-C813-7314-86B6C5D9F106}"/>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FE38C8DA-8EBD-0537-CE9F-BF018EFBA21E}"/>
              </a:ext>
            </a:extLst>
          </p:cNvPr>
          <p:cNvSpPr txBox="1"/>
          <p:nvPr/>
        </p:nvSpPr>
        <p:spPr>
          <a:xfrm>
            <a:off x="753545" y="1708818"/>
            <a:ext cx="8171557" cy="5032147"/>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r>
              <a:rPr lang="es-AR" sz="2000" b="1" dirty="0">
                <a:latin typeface="Calibri" panose="020F0502020204030204" pitchFamily="34" charset="0"/>
                <a:ea typeface="Calibri" panose="020F0502020204030204" pitchFamily="34" charset="0"/>
                <a:cs typeface="Calibri" panose="020F0502020204030204" pitchFamily="34" charset="0"/>
              </a:rPr>
              <a:t>Módulo 9 - STORYTELLING con datos</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err="1">
                <a:latin typeface="Calibri" panose="020F0502020204030204" pitchFamily="34" charset="0"/>
                <a:ea typeface="Calibri" panose="020F0502020204030204" pitchFamily="34" charset="0"/>
                <a:cs typeface="Calibri" panose="020F0502020204030204" pitchFamily="34" charset="0"/>
              </a:rPr>
              <a:t>Storytelling</a:t>
            </a:r>
            <a:r>
              <a:rPr lang="es-AR" sz="2000" dirty="0">
                <a:latin typeface="Calibri" panose="020F0502020204030204" pitchFamily="34" charset="0"/>
                <a:ea typeface="Calibri" panose="020F0502020204030204" pitchFamily="34" charset="0"/>
                <a:cs typeface="Calibri" panose="020F0502020204030204" pitchFamily="34" charset="0"/>
              </a:rPr>
              <a:t>. La importancia de la presentación de la información en la comunicación.</a:t>
            </a:r>
          </a:p>
          <a:p>
            <a:pPr lvl="0"/>
            <a:r>
              <a:rPr lang="es-AR" sz="2000" dirty="0">
                <a:latin typeface="Calibri" panose="020F0502020204030204" pitchFamily="34" charset="0"/>
                <a:ea typeface="Calibri" panose="020F0502020204030204" pitchFamily="34" charset="0"/>
                <a:cs typeface="Calibri" panose="020F0502020204030204" pitchFamily="34" charset="0"/>
              </a:rPr>
              <a:t>La importancia de la comunicación: transformando datos en información relevante para los negocios.</a:t>
            </a:r>
          </a:p>
          <a:p>
            <a:pPr lvl="0"/>
            <a:r>
              <a:rPr lang="es-AR" sz="2000" dirty="0">
                <a:latin typeface="Calibri" panose="020F0502020204030204" pitchFamily="34" charset="0"/>
                <a:ea typeface="Calibri" panose="020F0502020204030204" pitchFamily="34" charset="0"/>
                <a:cs typeface="Calibri" panose="020F0502020204030204" pitchFamily="34" charset="0"/>
              </a:rPr>
              <a:t>Reuniones Efectivas.</a:t>
            </a:r>
          </a:p>
          <a:p>
            <a:pPr lvl="0"/>
            <a:r>
              <a:rPr lang="es-AR" sz="2000" dirty="0">
                <a:latin typeface="Calibri" panose="020F0502020204030204" pitchFamily="34" charset="0"/>
                <a:ea typeface="Calibri" panose="020F0502020204030204" pitchFamily="34" charset="0"/>
                <a:cs typeface="Calibri" panose="020F0502020204030204" pitchFamily="34" charset="0"/>
              </a:rPr>
              <a:t>Ejercicio con un caso práctico.</a:t>
            </a:r>
          </a:p>
          <a:p>
            <a:r>
              <a:rPr lang="es-ES" sz="2000" dirty="0">
                <a:latin typeface="Calibri" panose="020F0502020204030204" pitchFamily="34" charset="0"/>
                <a:ea typeface="Calibri" panose="020F0502020204030204" pitchFamily="34" charset="0"/>
                <a:cs typeface="Calibri" panose="020F0502020204030204" pitchFamily="34" charset="0"/>
              </a:rPr>
              <a:t> </a:t>
            </a:r>
            <a:endParaRPr lang="es-AR" sz="2000" dirty="0">
              <a:latin typeface="Calibri" panose="020F0502020204030204" pitchFamily="34" charset="0"/>
              <a:ea typeface="Calibri" panose="020F0502020204030204" pitchFamily="34" charset="0"/>
              <a:cs typeface="Calibri" panose="020F0502020204030204" pitchFamily="34" charset="0"/>
            </a:endParaRPr>
          </a:p>
          <a:p>
            <a:r>
              <a:rPr lang="es-AR" sz="2000" b="1" dirty="0">
                <a:latin typeface="Calibri" panose="020F0502020204030204" pitchFamily="34" charset="0"/>
                <a:ea typeface="Calibri" panose="020F0502020204030204" pitchFamily="34" charset="0"/>
                <a:cs typeface="Calibri" panose="020F0502020204030204" pitchFamily="34" charset="0"/>
              </a:rPr>
              <a:t>Módulo 10 - Presentación de caso integrador</a:t>
            </a:r>
            <a:endParaRPr lang="es-AR" sz="2000" dirty="0">
              <a:latin typeface="Calibri" panose="020F0502020204030204" pitchFamily="34" charset="0"/>
              <a:ea typeface="Calibri" panose="020F0502020204030204" pitchFamily="34" charset="0"/>
              <a:cs typeface="Calibri" panose="020F0502020204030204" pitchFamily="34" charset="0"/>
            </a:endParaRPr>
          </a:p>
          <a:p>
            <a:pPr lvl="0"/>
            <a:r>
              <a:rPr lang="es-AR" sz="2000" dirty="0">
                <a:latin typeface="Calibri" panose="020F0502020204030204" pitchFamily="34" charset="0"/>
                <a:ea typeface="Calibri" panose="020F0502020204030204" pitchFamily="34" charset="0"/>
                <a:cs typeface="Calibri" panose="020F0502020204030204" pitchFamily="34" charset="0"/>
              </a:rPr>
              <a:t>Desarrollo de caso práctico integral.</a:t>
            </a:r>
          </a:p>
          <a:p>
            <a:pPr lvl="0"/>
            <a:r>
              <a:rPr lang="es-AR" sz="2000" dirty="0">
                <a:latin typeface="Calibri" panose="020F0502020204030204" pitchFamily="34" charset="0"/>
                <a:ea typeface="Calibri" panose="020F0502020204030204" pitchFamily="34" charset="0"/>
                <a:cs typeface="Calibri" panose="020F0502020204030204" pitchFamily="34" charset="0"/>
              </a:rPr>
              <a:t>Análisis de datos reales o simulados.</a:t>
            </a:r>
          </a:p>
          <a:p>
            <a:pPr lvl="0"/>
            <a:r>
              <a:rPr lang="es-AR" sz="2000" dirty="0">
                <a:latin typeface="Calibri" panose="020F0502020204030204" pitchFamily="34" charset="0"/>
                <a:ea typeface="Calibri" panose="020F0502020204030204" pitchFamily="34" charset="0"/>
                <a:cs typeface="Calibri" panose="020F0502020204030204" pitchFamily="34" charset="0"/>
              </a:rPr>
              <a:t>Construcción de </a:t>
            </a:r>
            <a:r>
              <a:rPr lang="es-AR" sz="2000" dirty="0" err="1">
                <a:latin typeface="Calibri" panose="020F0502020204030204" pitchFamily="34" charset="0"/>
                <a:ea typeface="Calibri" panose="020F0502020204030204" pitchFamily="34" charset="0"/>
                <a:cs typeface="Calibri" panose="020F0502020204030204" pitchFamily="34" charset="0"/>
              </a:rPr>
              <a:t>dashboard</a:t>
            </a:r>
            <a:r>
              <a:rPr lang="es-AR" sz="2000" dirty="0">
                <a:latin typeface="Calibri" panose="020F0502020204030204" pitchFamily="34" charset="0"/>
                <a:ea typeface="Calibri" panose="020F0502020204030204" pitchFamily="34" charset="0"/>
                <a:cs typeface="Calibri" panose="020F0502020204030204" pitchFamily="34" charset="0"/>
              </a:rPr>
              <a:t> en Power BI.</a:t>
            </a:r>
          </a:p>
          <a:p>
            <a:pPr lvl="0"/>
            <a:r>
              <a:rPr lang="es-AR" sz="2000" dirty="0">
                <a:latin typeface="Calibri" panose="020F0502020204030204" pitchFamily="34" charset="0"/>
                <a:ea typeface="Calibri" panose="020F0502020204030204" pitchFamily="34" charset="0"/>
                <a:cs typeface="Calibri" panose="020F0502020204030204" pitchFamily="34" charset="0"/>
              </a:rPr>
              <a:t>Generación de </a:t>
            </a:r>
            <a:r>
              <a:rPr lang="es-AR" sz="2000" dirty="0" err="1">
                <a:latin typeface="Calibri" panose="020F0502020204030204" pitchFamily="34" charset="0"/>
                <a:ea typeface="Calibri" panose="020F0502020204030204" pitchFamily="34" charset="0"/>
                <a:cs typeface="Calibri" panose="020F0502020204030204" pitchFamily="34" charset="0"/>
              </a:rPr>
              <a:t>insights</a:t>
            </a:r>
            <a:r>
              <a:rPr lang="es-AR" sz="2000" dirty="0">
                <a:latin typeface="Calibri" panose="020F0502020204030204" pitchFamily="34" charset="0"/>
                <a:ea typeface="Calibri" panose="020F0502020204030204" pitchFamily="34" charset="0"/>
                <a:cs typeface="Calibri" panose="020F0502020204030204" pitchFamily="34" charset="0"/>
              </a:rPr>
              <a:t> y recomendaciones.</a:t>
            </a:r>
          </a:p>
          <a:p>
            <a:pPr lvl="0"/>
            <a:r>
              <a:rPr lang="es-AR" sz="2000" dirty="0">
                <a:latin typeface="Calibri" panose="020F0502020204030204" pitchFamily="34" charset="0"/>
                <a:ea typeface="Calibri" panose="020F0502020204030204" pitchFamily="34" charset="0"/>
                <a:cs typeface="Calibri" panose="020F0502020204030204" pitchFamily="34" charset="0"/>
              </a:rPr>
              <a:t>Presentación final (defensa del caso).</a:t>
            </a: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908DF46C-2086-46DB-059D-71F17BF9B208}"/>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30221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E89D7D-D05C-7ED4-8E72-B2A176FC593F}"/>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D103376D-D0E7-7DED-48E4-2DF4381A195E}"/>
              </a:ext>
            </a:extLst>
          </p:cNvPr>
          <p:cNvSpPr/>
          <p:nvPr/>
        </p:nvSpPr>
        <p:spPr>
          <a:xfrm>
            <a:off x="0" y="1102054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EDD48DDD-200B-5D22-A55C-F1B8FE4EA5FF}"/>
              </a:ext>
            </a:extLst>
          </p:cNvPr>
          <p:cNvSpPr txBox="1"/>
          <p:nvPr/>
        </p:nvSpPr>
        <p:spPr>
          <a:xfrm>
            <a:off x="3280754" y="2706212"/>
            <a:ext cx="5295989" cy="6001643"/>
          </a:xfrm>
          <a:prstGeom prst="rect">
            <a:avLst/>
          </a:prstGeom>
          <a:noFill/>
        </p:spPr>
        <p:txBody>
          <a:bodyPr wrap="square">
            <a:spAutoFit/>
          </a:bodyPr>
          <a:lstStyle/>
          <a:p>
            <a:pPr lvl="0">
              <a:buClr>
                <a:srgbClr val="996633"/>
              </a:buClr>
            </a:pPr>
            <a:r>
              <a:rPr lang="es-AR" sz="2400" b="1" dirty="0">
                <a:solidFill>
                  <a:srgbClr val="996633"/>
                </a:solidFill>
                <a:latin typeface="Calibri" panose="020F0502020204030204" pitchFamily="34" charset="0"/>
                <a:ea typeface="Calibri" panose="020F0502020204030204" pitchFamily="34" charset="0"/>
                <a:cs typeface="Calibri" panose="020F0502020204030204" pitchFamily="34" charset="0"/>
              </a:rPr>
              <a:t>MARIO MARANO</a:t>
            </a:r>
          </a:p>
          <a:p>
            <a:pPr marL="285750" lvl="0" indent="-285750">
              <a:buClr>
                <a:srgbClr val="996633"/>
              </a:buClr>
              <a:buFont typeface="Wingdings" panose="05000000000000000000" pitchFamily="2" charset="2"/>
              <a:buChar char="§"/>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Magíster en Dirección de Recursos Humanos (CHRO), UADE Business School. </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Licenciatura en Relaciones del Trabajo, UBA.</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Posgrado en Gestión Pública por Resultados (Indicadores para Control de Gestión), UBA.</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Certificación Avanzada en People </a:t>
            </a:r>
            <a:r>
              <a:rPr lang="es-AR" dirty="0" err="1">
                <a:latin typeface="Calibri" panose="020F0502020204030204" pitchFamily="34" charset="0"/>
                <a:ea typeface="Calibri" panose="020F0502020204030204" pitchFamily="34" charset="0"/>
                <a:cs typeface="Calibri" panose="020F0502020204030204" pitchFamily="34" charset="0"/>
              </a:rPr>
              <a:t>Analytics</a:t>
            </a:r>
            <a:r>
              <a:rPr lang="es-AR" dirty="0">
                <a:latin typeface="Calibri" panose="020F0502020204030204" pitchFamily="34" charset="0"/>
                <a:ea typeface="Calibri" panose="020F0502020204030204" pitchFamily="34" charset="0"/>
                <a:cs typeface="Calibri" panose="020F0502020204030204" pitchFamily="34" charset="0"/>
              </a:rPr>
              <a:t>, ITBA.</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Diplomatura en Mediación y Negociación, UTN. </a:t>
            </a:r>
          </a:p>
          <a:p>
            <a:pPr marL="285750" indent="-285750">
              <a:buClr>
                <a:srgbClr val="996633"/>
              </a:buClr>
              <a:buFont typeface="Wingdings" panose="05000000000000000000" pitchFamily="2" charset="2"/>
              <a:buChar char="§"/>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Certificaciones destacadas: Data </a:t>
            </a:r>
            <a:r>
              <a:rPr lang="es-AR" dirty="0" err="1">
                <a:latin typeface="Calibri" panose="020F0502020204030204" pitchFamily="34" charset="0"/>
                <a:ea typeface="Calibri" panose="020F0502020204030204" pitchFamily="34" charset="0"/>
                <a:cs typeface="Calibri" panose="020F0502020204030204" pitchFamily="34" charset="0"/>
              </a:rPr>
              <a:t>Scientist</a:t>
            </a:r>
            <a:r>
              <a:rPr lang="es-AR" dirty="0">
                <a:latin typeface="Calibri" panose="020F0502020204030204" pitchFamily="34" charset="0"/>
                <a:ea typeface="Calibri" panose="020F0502020204030204" pitchFamily="34" charset="0"/>
                <a:cs typeface="Calibri" panose="020F0502020204030204" pitchFamily="34" charset="0"/>
              </a:rPr>
              <a:t> (Azure ML y Power BI); Fundamentos de Data </a:t>
            </a:r>
            <a:r>
              <a:rPr lang="es-AR" dirty="0" err="1">
                <a:latin typeface="Calibri" panose="020F0502020204030204" pitchFamily="34" charset="0"/>
                <a:ea typeface="Calibri" panose="020F0502020204030204" pitchFamily="34" charset="0"/>
                <a:cs typeface="Calibri" panose="020F0502020204030204" pitchFamily="34" charset="0"/>
              </a:rPr>
              <a:t>Science</a:t>
            </a:r>
            <a:r>
              <a:rPr lang="es-AR" dirty="0">
                <a:latin typeface="Calibri" panose="020F0502020204030204" pitchFamily="34" charset="0"/>
                <a:ea typeface="Calibri" panose="020F0502020204030204" pitchFamily="34" charset="0"/>
                <a:cs typeface="Calibri" panose="020F0502020204030204" pitchFamily="34" charset="0"/>
              </a:rPr>
              <a:t>; Power BI avanzado. </a:t>
            </a:r>
          </a:p>
          <a:p>
            <a:pPr marL="285750" indent="-285750">
              <a:buClr>
                <a:srgbClr val="996633"/>
              </a:buClr>
              <a:buFont typeface="Wingdings" panose="05000000000000000000" pitchFamily="2" charset="2"/>
              <a:buChar char="§"/>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Se desempeña en el Ministerio de Desregulación y Transformación del Estado, como Analista de Recursos Humanos.</a:t>
            </a:r>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Y en el sector privado se ha desempeñado como Responsable de Recursos Humanos.</a:t>
            </a:r>
          </a:p>
          <a:p>
            <a:pPr marL="285750" indent="-285750">
              <a:buClr>
                <a:srgbClr val="996633"/>
              </a:buClr>
              <a:buFont typeface="Wingdings" panose="05000000000000000000" pitchFamily="2" charset="2"/>
              <a:buChar char="§"/>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Es docente en UADE, UBA y Universidad Blas Pascal.</a:t>
            </a:r>
            <a:endParaRPr lang="es-AR" sz="1800" dirty="0">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5A55C89D-FD65-6BF7-3FA0-2E0DB819A07D}"/>
              </a:ext>
            </a:extLst>
          </p:cNvPr>
          <p:cNvSpPr txBox="1"/>
          <p:nvPr/>
        </p:nvSpPr>
        <p:spPr>
          <a:xfrm>
            <a:off x="657924" y="1810036"/>
            <a:ext cx="2622830" cy="523220"/>
          </a:xfrm>
          <a:prstGeom prst="rect">
            <a:avLst/>
          </a:prstGeom>
          <a:noFill/>
        </p:spPr>
        <p:txBody>
          <a:bodyPr wrap="square">
            <a:spAutoFit/>
          </a:bodyPr>
          <a:lstStyle/>
          <a:p>
            <a:r>
              <a:rPr lang="es-AR" sz="2800" b="1" dirty="0">
                <a:solidFill>
                  <a:schemeClr val="accent1"/>
                </a:solidFill>
                <a:latin typeface="Calibri" panose="020F0502020204030204" pitchFamily="34" charset="0"/>
                <a:cs typeface="Calibri" panose="020F0502020204030204" pitchFamily="34" charset="0"/>
              </a:rPr>
              <a:t>Cuerpo docente</a:t>
            </a:r>
            <a:endParaRPr lang="es-AR" sz="2800" dirty="0">
              <a:solidFill>
                <a:schemeClr val="accent1"/>
              </a:solidFill>
            </a:endParaRPr>
          </a:p>
        </p:txBody>
      </p:sp>
      <p:sp>
        <p:nvSpPr>
          <p:cNvPr id="2" name="Rectángulo 1">
            <a:extLst>
              <a:ext uri="{FF2B5EF4-FFF2-40B4-BE49-F238E27FC236}">
                <a16:creationId xmlns:a16="http://schemas.microsoft.com/office/drawing/2014/main" id="{D6D5687A-3AF8-5E88-223C-E6ACFDFB9FE2}"/>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026" name="Picture 2" descr="Imagen del perfil">
            <a:extLst>
              <a:ext uri="{FF2B5EF4-FFF2-40B4-BE49-F238E27FC236}">
                <a16:creationId xmlns:a16="http://schemas.microsoft.com/office/drawing/2014/main" id="{917697B6-BC84-F615-6B68-D6A7675C3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25" y="2777489"/>
            <a:ext cx="2123658" cy="212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7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73B5B8-F4C0-77BE-D0BD-3FABF2C3BFA6}"/>
              </a:ext>
            </a:extLst>
          </p:cNvPr>
          <p:cNvSpPr/>
          <p:nvPr/>
        </p:nvSpPr>
        <p:spPr>
          <a:xfrm>
            <a:off x="-2"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0467DE06-BEBE-F6C7-C0E5-ECB6BD591539}"/>
              </a:ext>
            </a:extLst>
          </p:cNvPr>
          <p:cNvSpPr txBox="1"/>
          <p:nvPr/>
        </p:nvSpPr>
        <p:spPr>
          <a:xfrm>
            <a:off x="685632" y="2185472"/>
            <a:ext cx="6077118" cy="1015663"/>
          </a:xfrm>
          <a:prstGeom prst="rect">
            <a:avLst/>
          </a:prstGeom>
          <a:noFill/>
        </p:spPr>
        <p:txBody>
          <a:bodyPr wrap="square">
            <a:spAutoFit/>
          </a:bodyPr>
          <a:lstStyle/>
          <a:p>
            <a:r>
              <a:rPr lang="es-AR" dirty="0"/>
              <a:t>• </a:t>
            </a:r>
            <a:r>
              <a:rPr lang="es-AR" sz="2000" dirty="0">
                <a:latin typeface="Calibri" panose="020F0502020204030204" pitchFamily="34" charset="0"/>
                <a:cs typeface="Calibri" panose="020F0502020204030204" pitchFamily="34" charset="0"/>
              </a:rPr>
              <a:t>Completar la solicitud de Admisión. </a:t>
            </a:r>
          </a:p>
          <a:p>
            <a:r>
              <a:rPr lang="es-AR" sz="2000" dirty="0">
                <a:latin typeface="Calibri" panose="020F0502020204030204" pitchFamily="34" charset="0"/>
                <a:cs typeface="Calibri" panose="020F0502020204030204" pitchFamily="34" charset="0"/>
              </a:rPr>
              <a:t>• Presentar Currículum Vitae.</a:t>
            </a:r>
          </a:p>
          <a:p>
            <a:r>
              <a:rPr lang="es-AR" sz="2000" dirty="0">
                <a:latin typeface="Calibri" panose="020F0502020204030204" pitchFamily="34" charset="0"/>
                <a:cs typeface="Calibri" panose="020F0502020204030204" pitchFamily="34" charset="0"/>
              </a:rPr>
              <a:t>• Entrevista de admisión, en caso de ser requerida.</a:t>
            </a:r>
          </a:p>
        </p:txBody>
      </p:sp>
      <p:sp>
        <p:nvSpPr>
          <p:cNvPr id="16" name="CuadroTexto 15">
            <a:extLst>
              <a:ext uri="{FF2B5EF4-FFF2-40B4-BE49-F238E27FC236}">
                <a16:creationId xmlns:a16="http://schemas.microsoft.com/office/drawing/2014/main" id="{CA2B2BC4-8A34-9B41-B31E-2FAF9D700C32}"/>
              </a:ext>
            </a:extLst>
          </p:cNvPr>
          <p:cNvSpPr txBox="1"/>
          <p:nvPr/>
        </p:nvSpPr>
        <p:spPr>
          <a:xfrm>
            <a:off x="685632" y="1583071"/>
            <a:ext cx="3695867"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Requisitos de Admisión </a:t>
            </a:r>
            <a:endParaRPr lang="es-AR" sz="2800" dirty="0"/>
          </a:p>
        </p:txBody>
      </p:sp>
      <p:sp>
        <p:nvSpPr>
          <p:cNvPr id="18" name="CuadroTexto 17">
            <a:extLst>
              <a:ext uri="{FF2B5EF4-FFF2-40B4-BE49-F238E27FC236}">
                <a16:creationId xmlns:a16="http://schemas.microsoft.com/office/drawing/2014/main" id="{DA505630-6D99-6AB9-AAF5-591B33C8926B}"/>
              </a:ext>
            </a:extLst>
          </p:cNvPr>
          <p:cNvSpPr txBox="1"/>
          <p:nvPr/>
        </p:nvSpPr>
        <p:spPr>
          <a:xfrm>
            <a:off x="685632" y="4176566"/>
            <a:ext cx="7848768" cy="707886"/>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Quienes cumplan con el 75% de asistencia al programa,</a:t>
            </a:r>
          </a:p>
          <a:p>
            <a:r>
              <a:rPr lang="es-AR" sz="2000" dirty="0">
                <a:latin typeface="Calibri" panose="020F0502020204030204" pitchFamily="34" charset="0"/>
                <a:cs typeface="Calibri" panose="020F0502020204030204" pitchFamily="34" charset="0"/>
              </a:rPr>
              <a:t>recibirán su certificado </a:t>
            </a:r>
            <a:r>
              <a:rPr lang="es-AR" sz="2000">
                <a:latin typeface="Calibri" panose="020F0502020204030204" pitchFamily="34" charset="0"/>
                <a:cs typeface="Calibri" panose="020F0502020204030204" pitchFamily="34" charset="0"/>
              </a:rPr>
              <a:t>de Participación.</a:t>
            </a:r>
            <a:endParaRPr lang="es-AR" sz="2000" dirty="0">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C1AD7529-4AEC-F951-63FA-38F344531AD7}"/>
              </a:ext>
            </a:extLst>
          </p:cNvPr>
          <p:cNvSpPr txBox="1"/>
          <p:nvPr/>
        </p:nvSpPr>
        <p:spPr>
          <a:xfrm>
            <a:off x="685632" y="5225421"/>
            <a:ext cx="5562768"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Valor y forma de pago del programa</a:t>
            </a:r>
            <a:endParaRPr lang="es-AR" sz="2800" dirty="0"/>
          </a:p>
        </p:txBody>
      </p:sp>
      <p:pic>
        <p:nvPicPr>
          <p:cNvPr id="24" name="Imagen 23">
            <a:extLst>
              <a:ext uri="{FF2B5EF4-FFF2-40B4-BE49-F238E27FC236}">
                <a16:creationId xmlns:a16="http://schemas.microsoft.com/office/drawing/2014/main" id="{1680BC8B-9739-10EF-65D3-418BA215A0B8}"/>
              </a:ext>
            </a:extLst>
          </p:cNvPr>
          <p:cNvPicPr>
            <a:picLocks noChangeAspect="1"/>
          </p:cNvPicPr>
          <p:nvPr/>
        </p:nvPicPr>
        <p:blipFill>
          <a:blip r:embed="rId2"/>
          <a:stretch>
            <a:fillRect/>
          </a:stretch>
        </p:blipFill>
        <p:spPr>
          <a:xfrm>
            <a:off x="7058023" y="9508065"/>
            <a:ext cx="2076450" cy="1250873"/>
          </a:xfrm>
          <a:prstGeom prst="rect">
            <a:avLst/>
          </a:prstGeom>
        </p:spPr>
      </p:pic>
      <p:sp>
        <p:nvSpPr>
          <p:cNvPr id="2" name="Rectángulo 1">
            <a:extLst>
              <a:ext uri="{FF2B5EF4-FFF2-40B4-BE49-F238E27FC236}">
                <a16:creationId xmlns:a16="http://schemas.microsoft.com/office/drawing/2014/main" id="{86F50D01-136F-B9FA-82A4-D673B683572E}"/>
              </a:ext>
            </a:extLst>
          </p:cNvPr>
          <p:cNvSpPr/>
          <p:nvPr/>
        </p:nvSpPr>
        <p:spPr>
          <a:xfrm>
            <a:off x="-4598" y="858552"/>
            <a:ext cx="9139074" cy="261610"/>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Rectángulo 2">
            <a:extLst>
              <a:ext uri="{FF2B5EF4-FFF2-40B4-BE49-F238E27FC236}">
                <a16:creationId xmlns:a16="http://schemas.microsoft.com/office/drawing/2014/main" id="{E728CAF6-5DD8-F338-BEAF-1A3EC59E3DD0}"/>
              </a:ext>
            </a:extLst>
          </p:cNvPr>
          <p:cNvSpPr/>
          <p:nvPr/>
        </p:nvSpPr>
        <p:spPr>
          <a:xfrm>
            <a:off x="-1" y="0"/>
            <a:ext cx="9134475" cy="858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918215F1-E1D1-B779-4243-1D7C7FAD7378}"/>
              </a:ext>
            </a:extLst>
          </p:cNvPr>
          <p:cNvSpPr txBox="1"/>
          <p:nvPr/>
        </p:nvSpPr>
        <p:spPr>
          <a:xfrm>
            <a:off x="685632" y="3523034"/>
            <a:ext cx="4591050"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Condiciones de Certificación</a:t>
            </a:r>
            <a:endParaRPr lang="es-AR" sz="2800" dirty="0"/>
          </a:p>
        </p:txBody>
      </p:sp>
      <p:sp>
        <p:nvSpPr>
          <p:cNvPr id="7" name="CuadroTexto 6">
            <a:extLst>
              <a:ext uri="{FF2B5EF4-FFF2-40B4-BE49-F238E27FC236}">
                <a16:creationId xmlns:a16="http://schemas.microsoft.com/office/drawing/2014/main" id="{22312645-3951-7426-7FAF-39D1F52D5BF3}"/>
              </a:ext>
            </a:extLst>
          </p:cNvPr>
          <p:cNvSpPr txBox="1"/>
          <p:nvPr/>
        </p:nvSpPr>
        <p:spPr>
          <a:xfrm>
            <a:off x="685632" y="5678373"/>
            <a:ext cx="7848767" cy="3985706"/>
          </a:xfrm>
          <a:prstGeom prst="rect">
            <a:avLst/>
          </a:prstGeom>
          <a:noFill/>
        </p:spPr>
        <p:txBody>
          <a:bodyPr wrap="square">
            <a:spAutoFit/>
          </a:bodyPr>
          <a:lstStyle/>
          <a:p>
            <a:r>
              <a:rPr lang="es-AR" altLang="es-AR" sz="2000" b="1" dirty="0" err="1">
                <a:latin typeface="Segoe UI" panose="020B0502040204020203" pitchFamily="34" charset="0"/>
                <a:cs typeface="Segoe UI" panose="020B0502040204020203" pitchFamily="34" charset="0"/>
              </a:rPr>
              <a:t>Consultá</a:t>
            </a:r>
            <a:r>
              <a:rPr lang="es-AR" altLang="es-AR" sz="2000" b="1">
                <a:latin typeface="Segoe UI" panose="020B0502040204020203" pitchFamily="34" charset="0"/>
                <a:cs typeface="Segoe UI" panose="020B0502040204020203" pitchFamily="34" charset="0"/>
              </a:rPr>
              <a:t> </a:t>
            </a:r>
            <a:r>
              <a:rPr lang="es-AR" altLang="es-AR" sz="2000" b="1">
                <a:latin typeface="Segoe UI" panose="020B0502040204020203" pitchFamily="34" charset="0"/>
                <a:cs typeface="Segoe UI" panose="020B0502040204020203" pitchFamily="34" charset="0"/>
                <a:hlinkClick r:id="rId3"/>
              </a:rPr>
              <a:t>acá</a:t>
            </a:r>
            <a:endParaRPr lang="es-AR" altLang="es-AR" sz="2000" b="1" dirty="0">
              <a:latin typeface="Segoe UI" panose="020B0502040204020203" pitchFamily="34" charset="0"/>
              <a:cs typeface="Segoe UI" panose="020B0502040204020203" pitchFamily="34" charset="0"/>
            </a:endParaRPr>
          </a:p>
          <a:p>
            <a:endParaRPr lang="es-AR" altLang="es-AR" sz="2000" b="1" i="1" dirty="0">
              <a:latin typeface="Segoe UI" panose="020B0502040204020203" pitchFamily="34" charset="0"/>
              <a:cs typeface="Segoe UI" panose="020B0502040204020203" pitchFamily="34" charset="0"/>
            </a:endParaRPr>
          </a:p>
          <a:p>
            <a:endParaRPr lang="es-AR" altLang="es-AR" sz="2000" b="1" i="1" dirty="0">
              <a:latin typeface="Segoe UI" panose="020B0502040204020203" pitchFamily="34" charset="0"/>
              <a:cs typeface="Segoe UI" panose="020B0502040204020203" pitchFamily="34" charset="0"/>
            </a:endParaRPr>
          </a:p>
          <a:p>
            <a:endParaRPr lang="es-AR" altLang="es-AR" sz="2000" b="1" i="1" dirty="0">
              <a:latin typeface="Segoe UI" panose="020B0502040204020203" pitchFamily="34" charset="0"/>
              <a:cs typeface="Segoe UI" panose="020B0502040204020203" pitchFamily="34" charset="0"/>
            </a:endParaRPr>
          </a:p>
          <a:p>
            <a:endParaRPr lang="es-AR" altLang="es-AR" sz="2400" i="1" dirty="0"/>
          </a:p>
          <a:p>
            <a:r>
              <a:rPr lang="es-AR" sz="2000"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r>
              <a:rPr lang="es-AR" sz="2000" b="1" i="1" dirty="0">
                <a:latin typeface="Calibri" panose="020F0502020204030204" pitchFamily="34" charset="0"/>
                <a:cs typeface="Calibri" panose="020F0502020204030204" pitchFamily="34" charset="0"/>
              </a:rPr>
              <a:t>Cursos y programas que no constituyen carreras de </a:t>
            </a:r>
          </a:p>
          <a:p>
            <a:r>
              <a:rPr lang="es-AR" sz="2000" b="1" i="1" dirty="0">
                <a:latin typeface="Calibri" panose="020F0502020204030204" pitchFamily="34" charset="0"/>
                <a:cs typeface="Calibri" panose="020F0502020204030204" pitchFamily="34" charset="0"/>
              </a:rPr>
              <a:t>posgrado en los términos del Art. 39 de la Ley de Educación </a:t>
            </a:r>
          </a:p>
          <a:p>
            <a:r>
              <a:rPr lang="es-AR" sz="2000" b="1" i="1" dirty="0">
                <a:latin typeface="Calibri" panose="020F0502020204030204" pitchFamily="34" charset="0"/>
                <a:cs typeface="Calibri" panose="020F0502020204030204" pitchFamily="34" charset="0"/>
              </a:rPr>
              <a:t>Superior </a:t>
            </a:r>
            <a:r>
              <a:rPr lang="es-AR" sz="2000" b="1" i="1" dirty="0" err="1">
                <a:latin typeface="Calibri" panose="020F0502020204030204" pitchFamily="34" charset="0"/>
                <a:cs typeface="Calibri" panose="020F0502020204030204" pitchFamily="34" charset="0"/>
              </a:rPr>
              <a:t>Nº</a:t>
            </a:r>
            <a:r>
              <a:rPr lang="es-AR" sz="2000" b="1" i="1" dirty="0">
                <a:latin typeface="Calibri" panose="020F0502020204030204" pitchFamily="34" charset="0"/>
                <a:cs typeface="Calibri" panose="020F0502020204030204" pitchFamily="34" charset="0"/>
              </a:rPr>
              <a:t> 24.521 y de la Resolución Ministerial 160/11.</a:t>
            </a:r>
          </a:p>
          <a:p>
            <a:endParaRPr lang="es-AR" sz="900" b="1" i="1" dirty="0">
              <a:latin typeface="Calibri" panose="020F0502020204030204" pitchFamily="34" charset="0"/>
              <a:cs typeface="Calibri" panose="020F0502020204030204" pitchFamily="34" charset="0"/>
            </a:endParaRPr>
          </a:p>
          <a:p>
            <a:r>
              <a:rPr lang="es-AR" sz="2000" b="1" i="1" dirty="0">
                <a:latin typeface="Calibri" panose="020F0502020204030204" pitchFamily="34" charset="0"/>
                <a:cs typeface="Calibri" panose="020F0502020204030204" pitchFamily="34" charset="0"/>
              </a:rPr>
              <a:t>La Universidad se reserva el derecho de realizar los cambios </a:t>
            </a:r>
          </a:p>
          <a:p>
            <a:r>
              <a:rPr lang="es-AR" sz="2000" b="1" i="1" dirty="0">
                <a:latin typeface="Calibri" panose="020F0502020204030204" pitchFamily="34" charset="0"/>
                <a:cs typeface="Calibri" panose="020F0502020204030204" pitchFamily="34" charset="0"/>
              </a:rPr>
              <a:t>que considere necesarios respecto de fechas, docentes </a:t>
            </a:r>
          </a:p>
          <a:p>
            <a:r>
              <a:rPr lang="es-AR" sz="2000" b="1" i="1" dirty="0">
                <a:latin typeface="Calibri" panose="020F0502020204030204" pitchFamily="34" charset="0"/>
                <a:cs typeface="Calibri" panose="020F0502020204030204" pitchFamily="34" charset="0"/>
              </a:rPr>
              <a:t>y aranceles</a:t>
            </a:r>
          </a:p>
        </p:txBody>
      </p:sp>
    </p:spTree>
    <p:extLst>
      <p:ext uri="{BB962C8B-B14F-4D97-AF65-F5344CB8AC3E}">
        <p14:creationId xmlns:p14="http://schemas.microsoft.com/office/powerpoint/2010/main" val="30629066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8cdef4-da52-4d41-920c-853d370a58ea">
      <Terms xmlns="http://schemas.microsoft.com/office/infopath/2007/PartnerControls"/>
    </lcf76f155ced4ddcb4097134ff3c332f>
    <TaxCatchAll xmlns="0a33a346-3f91-49d3-b983-37ebbe1b0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760A1D2FEAD094AA75BD295D19E8CA5" ma:contentTypeVersion="14" ma:contentTypeDescription="Crear nuevo documento." ma:contentTypeScope="" ma:versionID="a10683994077d5290206b848d3d565f3">
  <xsd:schema xmlns:xsd="http://www.w3.org/2001/XMLSchema" xmlns:xs="http://www.w3.org/2001/XMLSchema" xmlns:p="http://schemas.microsoft.com/office/2006/metadata/properties" xmlns:ns2="788cdef4-da52-4d41-920c-853d370a58ea" xmlns:ns3="0a33a346-3f91-49d3-b983-37ebbe1b09b3" targetNamespace="http://schemas.microsoft.com/office/2006/metadata/properties" ma:root="true" ma:fieldsID="d31abcb0f6c915c798b716e450e64f35" ns2:_="" ns3:_="">
    <xsd:import namespace="788cdef4-da52-4d41-920c-853d370a58ea"/>
    <xsd:import namespace="0a33a346-3f91-49d3-b983-37ebbe1b09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cdef4-da52-4d41-920c-853d370a5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480f935f-056e-43d0-a9c3-6f0a0280ba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33a346-3f91-49d3-b983-37ebbe1b09b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4eff6006-ff6a-4123-9d8b-d0048ee9c860}" ma:internalName="TaxCatchAll" ma:showField="CatchAllData" ma:web="0a33a346-3f91-49d3-b983-37ebbe1b0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DE2D5-64B5-4EF2-80E2-72BEFB96CD45}">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183e0eb7-3a07-4100-a50c-4070f7445353"/>
    <ds:schemaRef ds:uri="7e01fb0f-ccb5-4051-8374-ecd5be16a00b"/>
    <ds:schemaRef ds:uri="http://www.w3.org/XML/1998/namespace"/>
    <ds:schemaRef ds:uri="http://purl.org/dc/dcmitype/"/>
    <ds:schemaRef ds:uri="788cdef4-da52-4d41-920c-853d370a58ea"/>
    <ds:schemaRef ds:uri="0a33a346-3f91-49d3-b983-37ebbe1b09b3"/>
  </ds:schemaRefs>
</ds:datastoreItem>
</file>

<file path=customXml/itemProps2.xml><?xml version="1.0" encoding="utf-8"?>
<ds:datastoreItem xmlns:ds="http://schemas.openxmlformats.org/officeDocument/2006/customXml" ds:itemID="{F43F41CF-C4B0-4BFC-9604-B9D9F0F75B9D}">
  <ds:schemaRefs>
    <ds:schemaRef ds:uri="http://schemas.microsoft.com/sharepoint/v3/contenttype/forms"/>
  </ds:schemaRefs>
</ds:datastoreItem>
</file>

<file path=customXml/itemProps3.xml><?xml version="1.0" encoding="utf-8"?>
<ds:datastoreItem xmlns:ds="http://schemas.openxmlformats.org/officeDocument/2006/customXml" ds:itemID="{8C3CE62F-35DF-4984-8F20-7E3500958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cdef4-da52-4d41-920c-853d370a58ea"/>
    <ds:schemaRef ds:uri="0a33a346-3f91-49d3-b983-37ebbe1b0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4981</TotalTime>
  <Words>1671</Words>
  <Application>Microsoft Office PowerPoint</Application>
  <PresentationFormat>Ledger Paper (11x17 in)</PresentationFormat>
  <Paragraphs>161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LEONEL NICOLAS</dc:creator>
  <cp:lastModifiedBy>Perez Pontieri Rosana Silvia</cp:lastModifiedBy>
  <cp:revision>20</cp:revision>
  <dcterms:created xsi:type="dcterms:W3CDTF">2024-04-24T19:45:27Z</dcterms:created>
  <dcterms:modified xsi:type="dcterms:W3CDTF">2026-06-11T18:41:14Z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0x0101009760A1D2FEAD094AA75BD295D19E8CA5</vt:lpwstr>
  </property>
  <property fmtid="{D5CDD505-2E9C-101B-9397-08002B2CF9AE}" pid="3" name="MediaServiceImageTags">
    <vt:lpwstr/>
  </property>
</Properties>
</file>